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59" r:id="rId4"/>
    <p:sldId id="260" r:id="rId5"/>
    <p:sldId id="262" r:id="rId6"/>
    <p:sldId id="279" r:id="rId7"/>
    <p:sldId id="265" r:id="rId8"/>
    <p:sldId id="280" r:id="rId9"/>
    <p:sldId id="266" r:id="rId10"/>
    <p:sldId id="293" r:id="rId11"/>
    <p:sldId id="267" r:id="rId12"/>
    <p:sldId id="281" r:id="rId13"/>
    <p:sldId id="282" r:id="rId14"/>
    <p:sldId id="283" r:id="rId15"/>
    <p:sldId id="295" r:id="rId16"/>
    <p:sldId id="285" r:id="rId17"/>
    <p:sldId id="277" r:id="rId18"/>
    <p:sldId id="286" r:id="rId19"/>
    <p:sldId id="287" r:id="rId20"/>
    <p:sldId id="288" r:id="rId21"/>
    <p:sldId id="289" r:id="rId22"/>
    <p:sldId id="290" r:id="rId23"/>
    <p:sldId id="278" r:id="rId24"/>
    <p:sldId id="294" r:id="rId25"/>
    <p:sldId id="261" r:id="rId2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9042" autoAdjust="0"/>
    <p:restoredTop sz="94660"/>
  </p:normalViewPr>
  <p:slideViewPr>
    <p:cSldViewPr>
      <p:cViewPr varScale="1">
        <p:scale>
          <a:sx n="73" d="100"/>
          <a:sy n="73" d="100"/>
        </p:scale>
        <p:origin x="-1062" y="-102"/>
      </p:cViewPr>
      <p:guideLst>
        <p:guide orient="horz" pos="2160"/>
        <p:guide pos="2880"/>
      </p:guideLst>
    </p:cSldViewPr>
  </p:slideViewPr>
  <p:notesTextViewPr>
    <p:cViewPr>
      <p:scale>
        <a:sx n="1" d="1"/>
        <a:sy n="1" d="1"/>
      </p:scale>
      <p:origin x="0" y="0"/>
    </p:cViewPr>
  </p:notesTextViewPr>
  <p:sorterViewPr>
    <p:cViewPr>
      <p:scale>
        <a:sx n="100" d="100"/>
        <a:sy n="100" d="100"/>
      </p:scale>
      <p:origin x="0" y="-8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pPr/>
              <a:t>25/12/2015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pPr/>
              <a:t>‹#›</a:t>
            </a:fld>
            <a:endParaRPr lang="en-GB"/>
          </a:p>
        </p:txBody>
      </p:sp>
    </p:spTree>
    <p:extLst>
      <p:ext uri="{BB962C8B-B14F-4D97-AF65-F5344CB8AC3E}">
        <p14:creationId xmlns:p14="http://schemas.microsoft.com/office/powerpoint/2010/main" xmlns=""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xmlns="" val="3298032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xmlns="" val="2730026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xmlns="" val="597136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xmlns="" val="3549547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xmlns="" val="3780279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xmlns="" val="2459173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xmlns="" val="305250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xmlns="" val="21452537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xmlns="" val="3903567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xmlns=""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xmlns="" val="6716837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xmlns="" val="3580605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xmlns="" val="416068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xmlns="" val="3957009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xmlns="" val="772704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xmlns="" val="2470187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xmlns=""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xmlns="" val="1172552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xmlns=""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pPr/>
              <a:t>25/12/2015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xmlns=""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pPr/>
              <a:t>25/12/2015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xmlns=""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6.emf"/><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7.emf"/><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8.emf"/><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a:bodyPr>
          <a:lstStyle/>
          <a:p>
            <a:r>
              <a:rPr lang="ar-KW" sz="4000" b="1" dirty="0">
                <a:solidFill>
                  <a:srgbClr val="1F497D"/>
                </a:solidFill>
                <a:cs typeface="Times New Roman"/>
              </a:rPr>
              <a:t>اللائحة الجديدة: </a:t>
            </a:r>
            <a:r>
              <a:rPr lang="ar-KW" sz="4000" b="1" dirty="0" smtClean="0">
                <a:solidFill>
                  <a:srgbClr val="1F497D"/>
                </a:solidFill>
                <a:cs typeface="Times New Roman"/>
              </a:rPr>
              <a:t>تنظيم التعامل في الأوراق المالية للأشخاص المطلعين</a:t>
            </a:r>
            <a:endParaRPr lang="ar-KW" sz="4000" b="1" dirty="0">
              <a:solidFill>
                <a:srgbClr val="1F497D"/>
              </a:solidFill>
              <a:cs typeface="Times New Roman"/>
            </a:endParaRPr>
          </a:p>
          <a:p>
            <a:r>
              <a:rPr lang="ar-KW" sz="3600" b="1" dirty="0" smtClean="0">
                <a:solidFill>
                  <a:srgbClr val="1F497D"/>
                </a:solidFill>
                <a:cs typeface="Times New Roman"/>
              </a:rPr>
              <a:t>إدارة الإفصاح</a:t>
            </a:r>
          </a:p>
          <a:p>
            <a:pPr rtl="1"/>
            <a:r>
              <a:rPr lang="ar-KW" sz="2800" b="1" dirty="0" smtClean="0">
                <a:solidFill>
                  <a:srgbClr val="1F497D"/>
                </a:solidFill>
                <a:cs typeface="Times New Roman"/>
              </a:rPr>
              <a:t> التاريخ 09 ديسمبر 2015 </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xmlns=""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4233950187"/>
              </p:ext>
            </p:extLst>
          </p:nvPr>
        </p:nvGraphicFramePr>
        <p:xfrm>
          <a:off x="495300" y="1510410"/>
          <a:ext cx="8039100" cy="4712208"/>
        </p:xfrm>
        <a:graphic>
          <a:graphicData uri="http://schemas.openxmlformats.org/drawingml/2006/table">
            <a:tbl>
              <a:tblPr firstRow="1" bandRow="1">
                <a:tableStyleId>{5C22544A-7EE6-4342-B048-85BDC9FD1C3A}</a:tableStyleId>
              </a:tblPr>
              <a:tblGrid>
                <a:gridCol w="8039100"/>
              </a:tblGrid>
              <a:tr h="901364">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2400" b="1" kern="1200" dirty="0" smtClean="0">
                          <a:solidFill>
                            <a:schemeClr val="tx1"/>
                          </a:solidFill>
                          <a:latin typeface="+mn-lt"/>
                          <a:ea typeface="+mn-ea"/>
                          <a:cs typeface="+mn-cs"/>
                        </a:rPr>
                        <a:t>تعديل أحكام فترات حظر التداول والحالات التي يجوز فيها للشخص المطلع لدى الشركة المدرجة التداول على الأوراق المالية المصدرة عنها (مادة رقم 3-4)</a:t>
                      </a:r>
                      <a:endParaRPr lang="en-US" sz="2400" b="1" kern="1200" dirty="0" smtClean="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652587">
                <a:tc>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u="sng" baseline="0" dirty="0" smtClean="0">
                          <a:cs typeface="+mn-cs"/>
                        </a:rPr>
                        <a:t>تم تعديل الأحكام المنظمة لتداولات الأشخاص المطلعين لدى الشركة المدرجة بما يسمح لعضومجلس الإدارة بتداول أسهم الشركة التي يشغل عضويتها في غير فترات الحظر. </a:t>
                      </a:r>
                    </a:p>
                    <a:p>
                      <a:pPr marL="285750" lvl="0" indent="-285750" algn="r" rtl="1">
                        <a:spcBef>
                          <a:spcPts val="0"/>
                        </a:spcBef>
                        <a:buFont typeface="Arial" panose="020B0604020202020204" pitchFamily="34" charset="0"/>
                        <a:buChar char="•"/>
                      </a:pPr>
                      <a:r>
                        <a:rPr lang="ar-KW" sz="1600" baseline="0" dirty="0" smtClean="0">
                          <a:solidFill>
                            <a:schemeClr val="tx1"/>
                          </a:solidFill>
                          <a:cs typeface="+mn-cs"/>
                        </a:rPr>
                        <a:t>يجوز للشخص المطلع لدى الشركة المدرجة التداول على الأوراق المالية المصدرة عنها خلال فترات الحظر بشرط الحصول على موافقة مسبقة من الهيئة.</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kern="1200" baseline="0" dirty="0" smtClean="0">
                          <a:solidFill>
                            <a:schemeClr val="dk1"/>
                          </a:solidFill>
                          <a:latin typeface="+mn-lt"/>
                          <a:ea typeface="+mn-ea"/>
                          <a:cs typeface="+mn-cs"/>
                        </a:rPr>
                        <a:t>تم إضافة حالات للاستثناء من فترات حظر التداول وفقاً للتالي.</a:t>
                      </a:r>
                    </a:p>
                    <a:p>
                      <a:pPr marL="742950" marR="0" lvl="1"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600" kern="1200" baseline="0" dirty="0" smtClean="0">
                        <a:solidFill>
                          <a:schemeClr val="dk1"/>
                        </a:solidFill>
                        <a:latin typeface="+mn-lt"/>
                        <a:ea typeface="+mn-ea"/>
                        <a:cs typeface="+mn-cs"/>
                      </a:endParaRPr>
                    </a:p>
                    <a:p>
                      <a:pPr marL="742950" marR="0" lvl="1"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600" kern="1200" baseline="0" dirty="0" smtClean="0">
                        <a:solidFill>
                          <a:schemeClr val="dk1"/>
                        </a:solidFill>
                        <a:latin typeface="+mn-lt"/>
                        <a:ea typeface="+mn-ea"/>
                        <a:cs typeface="+mn-cs"/>
                      </a:endParaRPr>
                    </a:p>
                    <a:p>
                      <a:pPr marL="742950" marR="0" lvl="1"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600" kern="1200" baseline="0" dirty="0" smtClean="0">
                        <a:solidFill>
                          <a:schemeClr val="dk1"/>
                        </a:solidFill>
                        <a:latin typeface="+mn-lt"/>
                        <a:ea typeface="+mn-ea"/>
                        <a:cs typeface="+mn-cs"/>
                      </a:endParaRPr>
                    </a:p>
                    <a:p>
                      <a:pPr marL="742950" marR="0" lvl="1"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KW" sz="1600" kern="1200" baseline="0" dirty="0" smtClean="0">
                        <a:solidFill>
                          <a:schemeClr val="dk1"/>
                        </a:solidFill>
                        <a:latin typeface="+mn-lt"/>
                        <a:ea typeface="+mn-ea"/>
                        <a:cs typeface="+mn-cs"/>
                      </a:endParaRP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kern="1200" baseline="0" dirty="0" smtClean="0">
                          <a:solidFill>
                            <a:schemeClr val="dk1"/>
                          </a:solidFill>
                          <a:latin typeface="+mn-lt"/>
                          <a:ea typeface="+mn-ea"/>
                          <a:cs typeface="+mn-cs"/>
                        </a:rPr>
                        <a:t>في غير فترات الحظر يجوز للشخص المطلع لدى الشركة المدرجة التداول بالأوراق المالية المصدرة عنها ما لم يكن لديه معلومات داخلية.</a:t>
                      </a:r>
                    </a:p>
                    <a:p>
                      <a:pPr marL="285750" marR="0" lvl="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600" kern="1200" baseline="0" dirty="0" smtClean="0">
                          <a:solidFill>
                            <a:schemeClr val="dk1"/>
                          </a:solidFill>
                          <a:latin typeface="+mn-lt"/>
                          <a:ea typeface="+mn-ea"/>
                          <a:cs typeface="+mn-cs"/>
                        </a:rPr>
                        <a:t>في غير فترات الحظر ومع مراعاة أحكام نسبة التداول المسموح بها للمسيطر على شركة مدرجة في البورصة الواردة في المادة (3-6) من الكتاب التاسع - الاندماج والاستحواذ - يجوز للشخص المسيطر المطلع لدى الشركة المدرجة التداول بالأوراق المالية المصدرة عنها ما لم يكن لديه معلومات داخلية. </a:t>
                      </a:r>
                      <a:endParaRPr lang="ar-KW" sz="1600" baseline="0" dirty="0" smtClean="0">
                        <a:solidFill>
                          <a:schemeClr val="tx1"/>
                        </a:solidFill>
                        <a:cs typeface="+mn-cs"/>
                      </a:endParaRPr>
                    </a:p>
                    <a:p>
                      <a:pPr marL="457200" lvl="1" indent="0" algn="r" rtl="1">
                        <a:spcBef>
                          <a:spcPts val="0"/>
                        </a:spcBef>
                        <a:buFont typeface="Arial" panose="020B0604020202020204" pitchFamily="34"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xmlns="" val="4081067891"/>
              </p:ext>
            </p:extLst>
          </p:nvPr>
        </p:nvGraphicFramePr>
        <p:xfrm>
          <a:off x="827584" y="3933056"/>
          <a:ext cx="7272808" cy="648072"/>
        </p:xfrm>
        <a:graphic>
          <a:graphicData uri="http://schemas.openxmlformats.org/drawingml/2006/table">
            <a:tbl>
              <a:tblPr rtl="1" firstRow="1" bandRow="1">
                <a:tableStyleId>{5C22544A-7EE6-4342-B048-85BDC9FD1C3A}</a:tableStyleId>
              </a:tblPr>
              <a:tblGrid>
                <a:gridCol w="3582109"/>
                <a:gridCol w="3690699"/>
              </a:tblGrid>
              <a:tr h="648072">
                <a:tc>
                  <a:txBody>
                    <a:bodyPr/>
                    <a:lstStyle/>
                    <a:p>
                      <a:pPr marL="0" marR="0" lvl="1"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1600" b="0" kern="1200" baseline="0" dirty="0" smtClean="0">
                          <a:solidFill>
                            <a:schemeClr val="tx1"/>
                          </a:solidFill>
                          <a:latin typeface="+mn-lt"/>
                          <a:ea typeface="+mn-ea"/>
                          <a:cs typeface="+mn-cs"/>
                        </a:rPr>
                        <a:t>- نقل ملكية الأسهم بين الأقارب.</a:t>
                      </a:r>
                      <a:endParaRPr lang="ar-KW" sz="1600" b="0" dirty="0" smtClean="0">
                        <a:solidFill>
                          <a:schemeClr val="tx1"/>
                        </a:solidFill>
                      </a:endParaRPr>
                    </a:p>
                    <a:p>
                      <a:pPr marL="0" marR="0" lvl="1" indent="0" algn="r" defTabSz="914400" rtl="1" eaLnBrk="1" fontAlgn="auto" latinLnBrk="0" hangingPunct="1">
                        <a:lnSpc>
                          <a:spcPct val="100000"/>
                        </a:lnSpc>
                        <a:spcBef>
                          <a:spcPts val="0"/>
                        </a:spcBef>
                        <a:spcAft>
                          <a:spcPts val="0"/>
                        </a:spcAft>
                        <a:buClrTx/>
                        <a:buSzTx/>
                        <a:buFontTx/>
                        <a:buNone/>
                        <a:tabLst/>
                        <a:defRPr/>
                      </a:pPr>
                      <a:r>
                        <a:rPr lang="ar-KW" sz="1600" b="0" kern="1200" baseline="0" dirty="0" smtClean="0">
                          <a:solidFill>
                            <a:schemeClr val="tx1"/>
                          </a:solidFill>
                          <a:latin typeface="+mn-lt"/>
                          <a:ea typeface="+mn-ea"/>
                          <a:cs typeface="+mn-cs"/>
                        </a:rPr>
                        <a:t>- الاكتتاب في حقوق الأولوية للأوراق المالية.</a:t>
                      </a:r>
                    </a:p>
                  </a:txBody>
                  <a:tcPr>
                    <a:noFill/>
                  </a:tcPr>
                </a:tc>
                <a:tc>
                  <a:txBody>
                    <a:bodyPr/>
                    <a:lstStyle/>
                    <a:p>
                      <a:pPr marL="0" indent="0" algn="r" rtl="1">
                        <a:buFont typeface="Arial" panose="020B0604020202020204" pitchFamily="34" charset="0"/>
                        <a:buNone/>
                      </a:pPr>
                      <a:r>
                        <a:rPr lang="ar-KW" sz="1600" b="0" dirty="0" smtClean="0">
                          <a:solidFill>
                            <a:schemeClr val="tx1"/>
                          </a:solidFill>
                        </a:rPr>
                        <a:t>- نقل ملكية الأسهم سداداً لمديونية مؤسسة مالية.</a:t>
                      </a:r>
                    </a:p>
                    <a:p>
                      <a:pPr marL="0" indent="0" algn="r" rtl="1">
                        <a:buFont typeface="Arial" panose="020B0604020202020204" pitchFamily="34" charset="0"/>
                        <a:buNone/>
                      </a:pPr>
                      <a:r>
                        <a:rPr lang="ar-KW" sz="1600" b="0" dirty="0" smtClean="0">
                          <a:solidFill>
                            <a:schemeClr val="tx1"/>
                          </a:solidFill>
                        </a:rPr>
                        <a:t>- الدخول في صفقة اندماج أو استحواذ.</a:t>
                      </a:r>
                      <a:endParaRPr lang="ar-KW" sz="1600" b="0" dirty="0">
                        <a:solidFill>
                          <a:schemeClr val="tx1"/>
                        </a:solidFill>
                      </a:endParaRPr>
                    </a:p>
                  </a:txBody>
                  <a:tcPr>
                    <a:noFill/>
                  </a:tcPr>
                </a:tc>
              </a:tr>
            </a:tbl>
          </a:graphicData>
        </a:graphic>
      </p:graphicFrame>
      <p:pic>
        <p:nvPicPr>
          <p:cNvPr id="13"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17182" y="6274625"/>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837117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332114696"/>
              </p:ext>
            </p:extLst>
          </p:nvPr>
        </p:nvGraphicFramePr>
        <p:xfrm>
          <a:off x="495300" y="1600210"/>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تطوير متطلبات إعداد قائمة الأشخاص المطلعين (مادة رقم 3-5)</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sz="1800" kern="1200" dirty="0" smtClean="0">
                        <a:solidFill>
                          <a:schemeClr val="dk1"/>
                        </a:solidFill>
                        <a:effectLst/>
                        <a:latin typeface="+mn-lt"/>
                        <a:ea typeface="+mn-ea"/>
                        <a:cs typeface="+mn-cs"/>
                      </a:endParaRPr>
                    </a:p>
                    <a:p>
                      <a:pPr marL="285750" indent="-285750" algn="just" rtl="1">
                        <a:buFont typeface="Arial" charset="0"/>
                        <a:buChar char="•"/>
                      </a:pPr>
                      <a:r>
                        <a:rPr lang="ar-KW" sz="1800" kern="1200" dirty="0" smtClean="0">
                          <a:solidFill>
                            <a:schemeClr val="dk1"/>
                          </a:solidFill>
                          <a:effectLst/>
                          <a:latin typeface="+mn-lt"/>
                          <a:ea typeface="+mn-ea"/>
                          <a:cs typeface="+mn-cs"/>
                        </a:rPr>
                        <a:t>يجب إدراج أعضاء مجلس الإدارة وأعضاء الجهاز الإداري لدى</a:t>
                      </a:r>
                      <a:r>
                        <a:rPr lang="ar-KW" sz="1800" kern="1200" baseline="0" dirty="0" smtClean="0">
                          <a:solidFill>
                            <a:schemeClr val="dk1"/>
                          </a:solidFill>
                          <a:effectLst/>
                          <a:latin typeface="+mn-lt"/>
                          <a:ea typeface="+mn-ea"/>
                          <a:cs typeface="+mn-cs"/>
                        </a:rPr>
                        <a:t> الشركة المدرجة </a:t>
                      </a:r>
                      <a:r>
                        <a:rPr lang="ar-KW" sz="1800" kern="1200" dirty="0" smtClean="0">
                          <a:solidFill>
                            <a:schemeClr val="dk1"/>
                          </a:solidFill>
                          <a:effectLst/>
                          <a:latin typeface="+mn-lt"/>
                          <a:ea typeface="+mn-ea"/>
                          <a:cs typeface="+mn-cs"/>
                        </a:rPr>
                        <a:t>وشركاتها التابعة ولدى الشركة الأم ممن لديهم إمكانية </a:t>
                      </a:r>
                      <a:r>
                        <a:rPr lang="ar-KW" sz="1800" strike="noStrike" kern="1200" dirty="0" smtClean="0">
                          <a:solidFill>
                            <a:schemeClr val="tx1"/>
                          </a:solidFill>
                          <a:effectLst/>
                          <a:latin typeface="+mn-lt"/>
                          <a:ea typeface="+mn-ea"/>
                          <a:cs typeface="+mn-cs"/>
                        </a:rPr>
                        <a:t>الوصول</a:t>
                      </a:r>
                      <a:r>
                        <a:rPr lang="ar-KW" sz="1800" kern="1200" dirty="0" smtClean="0">
                          <a:solidFill>
                            <a:schemeClr val="tx1"/>
                          </a:solidFill>
                          <a:effectLst/>
                          <a:latin typeface="+mn-lt"/>
                          <a:ea typeface="+mn-ea"/>
                          <a:cs typeface="+mn-cs"/>
                        </a:rPr>
                        <a:t> </a:t>
                      </a:r>
                      <a:r>
                        <a:rPr lang="ar-KW" sz="1800" kern="1200" dirty="0" smtClean="0">
                          <a:solidFill>
                            <a:schemeClr val="dk1"/>
                          </a:solidFill>
                          <a:effectLst/>
                          <a:latin typeface="+mn-lt"/>
                          <a:ea typeface="+mn-ea"/>
                          <a:cs typeface="+mn-cs"/>
                        </a:rPr>
                        <a:t>إلى المعلومات الداخلية التي تتعلق بالشركة المدرجة وعملائها سواء بشكل مباشر أو</a:t>
                      </a:r>
                      <a:r>
                        <a:rPr lang="ar-KW" sz="1800" kern="1200" baseline="0" dirty="0" smtClean="0">
                          <a:solidFill>
                            <a:schemeClr val="dk1"/>
                          </a:solidFill>
                          <a:effectLst/>
                          <a:latin typeface="+mn-lt"/>
                          <a:ea typeface="+mn-ea"/>
                          <a:cs typeface="+mn-cs"/>
                        </a:rPr>
                        <a:t> غير مباشر</a:t>
                      </a:r>
                      <a:r>
                        <a:rPr lang="ar-KW" sz="1800" kern="1200" dirty="0" smtClean="0">
                          <a:solidFill>
                            <a:schemeClr val="dk1"/>
                          </a:solidFill>
                          <a:effectLst/>
                          <a:latin typeface="+mn-lt"/>
                          <a:ea typeface="+mn-ea"/>
                          <a:cs typeface="+mn-cs"/>
                        </a:rPr>
                        <a:t>، وإدراج علاقات الشركة مع أي جهة أخرى لديها اتصال مباشر معها.</a:t>
                      </a: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579615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739260882"/>
              </p:ext>
            </p:extLst>
          </p:nvPr>
        </p:nvGraphicFramePr>
        <p:xfrm>
          <a:off x="495300" y="1600210"/>
          <a:ext cx="8039100" cy="4421078"/>
        </p:xfrm>
        <a:graphic>
          <a:graphicData uri="http://schemas.openxmlformats.org/drawingml/2006/table">
            <a:tbl>
              <a:tblPr firstRow="1" bandRow="1">
                <a:tableStyleId>{5C22544A-7EE6-4342-B048-85BDC9FD1C3A}</a:tableStyleId>
              </a:tblPr>
              <a:tblGrid>
                <a:gridCol w="8039100"/>
              </a:tblGrid>
              <a:tr h="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2400" dirty="0" smtClean="0">
                          <a:solidFill>
                            <a:schemeClr val="tx1"/>
                          </a:solidFill>
                          <a:cs typeface="+mn-cs"/>
                        </a:rPr>
                        <a:t>نموذج قائمة الأشخاص المطلعين</a:t>
                      </a:r>
                      <a:r>
                        <a:rPr lang="ar-KW" sz="2400" baseline="0" dirty="0" smtClean="0">
                          <a:solidFill>
                            <a:schemeClr val="tx1"/>
                          </a:solidFill>
                          <a:cs typeface="+mn-cs"/>
                        </a:rPr>
                        <a:t> (ملحق رقم 5)</a:t>
                      </a:r>
                      <a:endParaRPr lang="ar-KW" sz="24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963878">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5"/>
          <a:stretch>
            <a:fillRect/>
          </a:stretch>
        </p:blipFill>
        <p:spPr>
          <a:xfrm>
            <a:off x="1403648" y="2156520"/>
            <a:ext cx="6503566" cy="3816424"/>
          </a:xfrm>
          <a:prstGeom prst="rect">
            <a:avLst/>
          </a:prstGeom>
        </p:spPr>
      </p:pic>
    </p:spTree>
    <p:extLst>
      <p:ext uri="{BB962C8B-B14F-4D97-AF65-F5344CB8AC3E}">
        <p14:creationId xmlns:p14="http://schemas.microsoft.com/office/powerpoint/2010/main" xmlns="" val="1141660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17189650"/>
              </p:ext>
            </p:extLst>
          </p:nvPr>
        </p:nvGraphicFramePr>
        <p:xfrm>
          <a:off x="495300" y="1600210"/>
          <a:ext cx="8039100" cy="424924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2400" dirty="0" smtClean="0">
                          <a:solidFill>
                            <a:schemeClr val="tx1"/>
                          </a:solidFill>
                          <a:cs typeface="+mn-cs"/>
                        </a:rPr>
                        <a:t>نموذج قائمة الأشخاص المطلعين</a:t>
                      </a:r>
                      <a:r>
                        <a:rPr lang="ar-KW" sz="2400" baseline="0" dirty="0" smtClean="0">
                          <a:solidFill>
                            <a:schemeClr val="tx1"/>
                          </a:solidFill>
                          <a:cs typeface="+mn-cs"/>
                        </a:rPr>
                        <a:t> (ملحق رقم 5)</a:t>
                      </a:r>
                      <a:endParaRPr lang="ar-KW" sz="24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3" name="Picture 2"/>
          <p:cNvPicPr>
            <a:picLocks noChangeAspect="1"/>
          </p:cNvPicPr>
          <p:nvPr/>
        </p:nvPicPr>
        <p:blipFill>
          <a:blip r:embed="rId5"/>
          <a:stretch>
            <a:fillRect/>
          </a:stretch>
        </p:blipFill>
        <p:spPr>
          <a:xfrm>
            <a:off x="778100" y="2327395"/>
            <a:ext cx="7526853" cy="1028879"/>
          </a:xfrm>
          <a:prstGeom prst="rect">
            <a:avLst/>
          </a:prstGeom>
        </p:spPr>
      </p:pic>
      <p:pic>
        <p:nvPicPr>
          <p:cNvPr id="6" name="Picture 5"/>
          <p:cNvPicPr>
            <a:picLocks noChangeAspect="1"/>
          </p:cNvPicPr>
          <p:nvPr/>
        </p:nvPicPr>
        <p:blipFill>
          <a:blip r:embed="rId6"/>
          <a:stretch>
            <a:fillRect/>
          </a:stretch>
        </p:blipFill>
        <p:spPr>
          <a:xfrm>
            <a:off x="778100" y="3358159"/>
            <a:ext cx="7549379" cy="1842095"/>
          </a:xfrm>
          <a:prstGeom prst="rect">
            <a:avLst/>
          </a:prstGeom>
        </p:spPr>
      </p:pic>
    </p:spTree>
    <p:extLst>
      <p:ext uri="{BB962C8B-B14F-4D97-AF65-F5344CB8AC3E}">
        <p14:creationId xmlns:p14="http://schemas.microsoft.com/office/powerpoint/2010/main" xmlns="" val="4197067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559810088"/>
              </p:ext>
            </p:extLst>
          </p:nvPr>
        </p:nvGraphicFramePr>
        <p:xfrm>
          <a:off x="495300" y="1600210"/>
          <a:ext cx="8039100" cy="41882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2000" dirty="0" smtClean="0">
                          <a:solidFill>
                            <a:schemeClr val="tx1"/>
                          </a:solidFill>
                          <a:cs typeface="+mn-cs"/>
                        </a:rPr>
                        <a:t>نموذج قائمة الأشخاص المطلعين - لدى الشركة الأم والشركات التابعة</a:t>
                      </a:r>
                      <a:r>
                        <a:rPr lang="ar-KW" sz="2000" baseline="0" dirty="0" smtClean="0">
                          <a:solidFill>
                            <a:schemeClr val="tx1"/>
                          </a:solidFill>
                          <a:cs typeface="+mn-cs"/>
                        </a:rPr>
                        <a:t> (ملحق رقم 5)</a:t>
                      </a:r>
                      <a:endParaRPr lang="ar-KW" sz="20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5"/>
          <a:stretch>
            <a:fillRect/>
          </a:stretch>
        </p:blipFill>
        <p:spPr>
          <a:xfrm>
            <a:off x="827584" y="2411760"/>
            <a:ext cx="7533319" cy="1020139"/>
          </a:xfrm>
          <a:prstGeom prst="rect">
            <a:avLst/>
          </a:prstGeom>
        </p:spPr>
      </p:pic>
      <p:pic>
        <p:nvPicPr>
          <p:cNvPr id="7" name="Picture 6"/>
          <p:cNvPicPr>
            <a:picLocks noChangeAspect="1"/>
          </p:cNvPicPr>
          <p:nvPr/>
        </p:nvPicPr>
        <p:blipFill>
          <a:blip r:embed="rId6"/>
          <a:stretch>
            <a:fillRect/>
          </a:stretch>
        </p:blipFill>
        <p:spPr>
          <a:xfrm>
            <a:off x="827584" y="3431899"/>
            <a:ext cx="7533319" cy="2136519"/>
          </a:xfrm>
          <a:prstGeom prst="rect">
            <a:avLst/>
          </a:prstGeom>
        </p:spPr>
      </p:pic>
    </p:spTree>
    <p:extLst>
      <p:ext uri="{BB962C8B-B14F-4D97-AF65-F5344CB8AC3E}">
        <p14:creationId xmlns:p14="http://schemas.microsoft.com/office/powerpoint/2010/main" xmlns="" val="745580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1902787031"/>
              </p:ext>
            </p:extLst>
          </p:nvPr>
        </p:nvGraphicFramePr>
        <p:xfrm>
          <a:off x="495300" y="1600210"/>
          <a:ext cx="8039100" cy="47978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2000" dirty="0" smtClean="0">
                          <a:solidFill>
                            <a:schemeClr val="tx1"/>
                          </a:solidFill>
                          <a:cs typeface="+mn-cs"/>
                        </a:rPr>
                        <a:t>نموذج قائمة الأشخاص المطلعين - المؤسسات والأشخاص والجهات المطلعة الأخرى</a:t>
                      </a:r>
                      <a:r>
                        <a:rPr lang="ar-KW" sz="2000" baseline="0" dirty="0" smtClean="0">
                          <a:solidFill>
                            <a:schemeClr val="tx1"/>
                          </a:solidFill>
                          <a:cs typeface="+mn-cs"/>
                        </a:rPr>
                        <a:t> </a:t>
                      </a:r>
                      <a:br>
                        <a:rPr lang="ar-KW" sz="2000" baseline="0" dirty="0" smtClean="0">
                          <a:solidFill>
                            <a:schemeClr val="tx1"/>
                          </a:solidFill>
                          <a:cs typeface="+mn-cs"/>
                        </a:rPr>
                      </a:br>
                      <a:r>
                        <a:rPr lang="ar-KW" sz="2000" baseline="0" dirty="0" smtClean="0">
                          <a:solidFill>
                            <a:schemeClr val="tx1"/>
                          </a:solidFill>
                          <a:cs typeface="+mn-cs"/>
                        </a:rPr>
                        <a:t>(ملحق رقم 5) </a:t>
                      </a:r>
                      <a:endParaRPr lang="ar-KW" sz="2000" dirty="0" smtClean="0">
                        <a:solidFill>
                          <a:schemeClr val="tx1"/>
                        </a:solidFill>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KW" sz="20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7" name="Picture 6"/>
          <p:cNvPicPr>
            <a:picLocks noChangeAspect="1"/>
          </p:cNvPicPr>
          <p:nvPr/>
        </p:nvPicPr>
        <p:blipFill>
          <a:blip r:embed="rId5"/>
          <a:stretch>
            <a:fillRect/>
          </a:stretch>
        </p:blipFill>
        <p:spPr>
          <a:xfrm>
            <a:off x="813371" y="2632053"/>
            <a:ext cx="7441058" cy="1108012"/>
          </a:xfrm>
          <a:prstGeom prst="rect">
            <a:avLst/>
          </a:prstGeom>
        </p:spPr>
      </p:pic>
      <p:pic>
        <p:nvPicPr>
          <p:cNvPr id="8" name="Picture 7"/>
          <p:cNvPicPr>
            <a:picLocks noChangeAspect="1"/>
          </p:cNvPicPr>
          <p:nvPr/>
        </p:nvPicPr>
        <p:blipFill>
          <a:blip r:embed="rId6"/>
          <a:stretch>
            <a:fillRect/>
          </a:stretch>
        </p:blipFill>
        <p:spPr>
          <a:xfrm>
            <a:off x="818734" y="3723847"/>
            <a:ext cx="7423847" cy="2065199"/>
          </a:xfrm>
          <a:prstGeom prst="rect">
            <a:avLst/>
          </a:prstGeom>
        </p:spPr>
      </p:pic>
    </p:spTree>
    <p:extLst>
      <p:ext uri="{BB962C8B-B14F-4D97-AF65-F5344CB8AC3E}">
        <p14:creationId xmlns:p14="http://schemas.microsoft.com/office/powerpoint/2010/main" xmlns="" val="3683743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1891740977"/>
              </p:ext>
            </p:extLst>
          </p:nvPr>
        </p:nvGraphicFramePr>
        <p:xfrm>
          <a:off x="495300" y="1600210"/>
          <a:ext cx="8039100" cy="424924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2400" dirty="0" smtClean="0">
                          <a:solidFill>
                            <a:schemeClr val="tx1"/>
                          </a:solidFill>
                          <a:cs typeface="+mn-cs"/>
                        </a:rPr>
                        <a:t>نموذج قائمة الأشخاص المطلعين – تحديث</a:t>
                      </a:r>
                      <a:r>
                        <a:rPr lang="ar-KW" sz="2400" baseline="0" dirty="0" smtClean="0">
                          <a:solidFill>
                            <a:schemeClr val="tx1"/>
                          </a:solidFill>
                          <a:cs typeface="+mn-cs"/>
                        </a:rPr>
                        <a:t> (ملحق رقم 5)</a:t>
                      </a:r>
                      <a:endParaRPr lang="ar-KW" sz="24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5"/>
          <a:stretch>
            <a:fillRect/>
          </a:stretch>
        </p:blipFill>
        <p:spPr>
          <a:xfrm>
            <a:off x="1648833" y="2224558"/>
            <a:ext cx="6231020" cy="1775135"/>
          </a:xfrm>
          <a:prstGeom prst="rect">
            <a:avLst/>
          </a:prstGeom>
        </p:spPr>
      </p:pic>
      <p:pic>
        <p:nvPicPr>
          <p:cNvPr id="7" name="Picture 6"/>
          <p:cNvPicPr>
            <a:picLocks noChangeAspect="1"/>
          </p:cNvPicPr>
          <p:nvPr/>
        </p:nvPicPr>
        <p:blipFill>
          <a:blip r:embed="rId6"/>
          <a:stretch>
            <a:fillRect/>
          </a:stretch>
        </p:blipFill>
        <p:spPr>
          <a:xfrm>
            <a:off x="1648833" y="3999693"/>
            <a:ext cx="6231020" cy="1791056"/>
          </a:xfrm>
          <a:prstGeom prst="rect">
            <a:avLst/>
          </a:prstGeom>
        </p:spPr>
      </p:pic>
    </p:spTree>
    <p:extLst>
      <p:ext uri="{BB962C8B-B14F-4D97-AF65-F5344CB8AC3E}">
        <p14:creationId xmlns:p14="http://schemas.microsoft.com/office/powerpoint/2010/main" xmlns="" val="6698084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316338675"/>
              </p:ext>
            </p:extLst>
          </p:nvPr>
        </p:nvGraphicFramePr>
        <p:xfrm>
          <a:off x="495300" y="1600210"/>
          <a:ext cx="8039100" cy="4450080"/>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تطوير متطلبات إفصاح الشخص المطلع لدى الشركة المدرجة (مادة رقم 3-6-1)</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dirty="0" smtClean="0">
                        <a:cs typeface="+mn-cs"/>
                      </a:endParaRPr>
                    </a:p>
                    <a:p>
                      <a:pPr marL="285750" indent="-285750" algn="r" rtl="1">
                        <a:spcBef>
                          <a:spcPts val="1200"/>
                        </a:spcBef>
                        <a:buFont typeface="Arial" charset="0"/>
                        <a:buChar char="•"/>
                      </a:pPr>
                      <a:r>
                        <a:rPr lang="ar-KW" dirty="0" smtClean="0">
                          <a:cs typeface="+mn-cs"/>
                        </a:rPr>
                        <a:t>يلتزم الشخص المطلع لدى الشركة المدرجة فور استلام مهامه بالإفصاح </a:t>
                      </a:r>
                      <a:r>
                        <a:rPr lang="ar-KW" dirty="0" smtClean="0">
                          <a:solidFill>
                            <a:schemeClr val="tx1"/>
                          </a:solidFill>
                          <a:cs typeface="+mn-cs"/>
                        </a:rPr>
                        <a:t>لدى الهيئة والبورصة والشركة عن جميع الأسهم التي يمتلكها  في الشركات المدرجة في البورصة،</a:t>
                      </a:r>
                      <a:r>
                        <a:rPr lang="ar-KW" baseline="0" dirty="0" smtClean="0">
                          <a:solidFill>
                            <a:schemeClr val="tx1"/>
                          </a:solidFill>
                          <a:cs typeface="+mn-cs"/>
                        </a:rPr>
                        <a:t> هو وأولاده القصر المشمولين بولايته.</a:t>
                      </a:r>
                    </a:p>
                    <a:p>
                      <a:pPr marL="285750" indent="-285750" algn="just" rtl="1">
                        <a:spcBef>
                          <a:spcPts val="1200"/>
                        </a:spcBef>
                        <a:buFont typeface="Arial" charset="0"/>
                        <a:buChar char="•"/>
                      </a:pPr>
                      <a:r>
                        <a:rPr lang="ar-KW" dirty="0" smtClean="0">
                          <a:solidFill>
                            <a:schemeClr val="tx1"/>
                          </a:solidFill>
                          <a:cs typeface="+mn-cs"/>
                        </a:rPr>
                        <a:t>يلتزم الشخص المطلع لدى الشركة المدرجة بالإفصاح عن</a:t>
                      </a:r>
                      <a:r>
                        <a:rPr lang="ar-KW" baseline="0" dirty="0" smtClean="0">
                          <a:solidFill>
                            <a:schemeClr val="tx1"/>
                          </a:solidFill>
                          <a:cs typeface="+mn-cs"/>
                        </a:rPr>
                        <a:t> نيته ببيع أو شراء الأوراق المالية للشركة المدرجة، أو الشركة الأم، أو أي شركة تابعة، في حال كانت تلك الشركات مدرجة في البورصة وذلك إلى مسؤول المطابقة والالتزام لدى هذه الشركة المدرجة قبل إتمام تلك العمليات.</a:t>
                      </a:r>
                    </a:p>
                    <a:p>
                      <a:pPr marL="285750" indent="-285750" algn="just" rtl="1">
                        <a:spcBef>
                          <a:spcPts val="1200"/>
                        </a:spcBef>
                        <a:buFont typeface="Arial" charset="0"/>
                        <a:buChar char="•"/>
                      </a:pPr>
                      <a:r>
                        <a:rPr lang="ar-KW" dirty="0" smtClean="0">
                          <a:solidFill>
                            <a:schemeClr val="tx1"/>
                          </a:solidFill>
                          <a:cs typeface="+mn-cs"/>
                        </a:rPr>
                        <a:t>يلتزم الشخص المطلع لدى الشركة المدرجة بالإفصاح لدى الهيئة والبورصة والشركة المدرجة عن أي عملية بيع أو شراء قام بها على الأوراق المالية لهذه الشركة المدرجة، أو</a:t>
                      </a:r>
                      <a:r>
                        <a:rPr lang="ar-KW" baseline="0" dirty="0" smtClean="0">
                          <a:solidFill>
                            <a:schemeClr val="tx1"/>
                          </a:solidFill>
                          <a:cs typeface="+mn-cs"/>
                        </a:rPr>
                        <a:t> الشركة الأم، وذلك فور إتمام تلك العملية.</a:t>
                      </a:r>
                    </a:p>
                    <a:p>
                      <a:pPr marL="285750" indent="-285750" algn="r" rtl="1">
                        <a:spcBef>
                          <a:spcPts val="1200"/>
                        </a:spcBef>
                        <a:buFont typeface="Arial" charset="0"/>
                        <a:buChar char="•"/>
                      </a:pPr>
                      <a:r>
                        <a:rPr lang="ar-KW" baseline="0" dirty="0" smtClean="0">
                          <a:solidFill>
                            <a:schemeClr val="tx1"/>
                          </a:solidFill>
                          <a:cs typeface="+mn-cs"/>
                        </a:rPr>
                        <a:t>تسري أحكام الفصل الثالث على الشخص المطلع لدى الشركة المدرجة والأبناء القصر المشمولين بولايته ولا تشمل أقارب الدرجة الأولى والزوج.</a:t>
                      </a:r>
                    </a:p>
                    <a:p>
                      <a:pPr marL="285750" indent="-285750" algn="r" rtl="1">
                        <a:buFont typeface="Arial" charset="0"/>
                        <a:buChar char="•"/>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8874362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37586671"/>
              </p:ext>
            </p:extLst>
          </p:nvPr>
        </p:nvGraphicFramePr>
        <p:xfrm>
          <a:off x="495300" y="1600210"/>
          <a:ext cx="8039100" cy="4493086"/>
        </p:xfrm>
        <a:graphic>
          <a:graphicData uri="http://schemas.openxmlformats.org/drawingml/2006/table">
            <a:tbl>
              <a:tblPr firstRow="1" bandRow="1">
                <a:tableStyleId>{5C22544A-7EE6-4342-B048-85BDC9FD1C3A}</a:tableStyleId>
              </a:tblPr>
              <a:tblGrid>
                <a:gridCol w="8039100"/>
              </a:tblGrid>
              <a:tr h="381000">
                <a:tc>
                  <a:txBody>
                    <a:bodyPr/>
                    <a:lstStyle/>
                    <a:p>
                      <a:pPr marL="0" indent="0" algn="r" rtl="1">
                        <a:buFont typeface="Arial" panose="020B0604020202020204" pitchFamily="34" charset="0"/>
                        <a:buNone/>
                      </a:pPr>
                      <a:r>
                        <a:rPr lang="ar-KW" sz="2000" dirty="0" smtClean="0">
                          <a:solidFill>
                            <a:schemeClr val="tx1"/>
                          </a:solidFill>
                          <a:cs typeface="+mn-cs"/>
                        </a:rPr>
                        <a:t>نموذج الإفصاح عن الأسهم المدرجة في البورصة والمملوكة من قبل الشخص المطلع لدى الشركة المدرجة والأبناء القصر المشمولين بولايته بشكل مباشر أو غير مباشر (ملحق رقم 6)</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3" name="Picture 2"/>
          <p:cNvPicPr>
            <a:picLocks noChangeAspect="1"/>
          </p:cNvPicPr>
          <p:nvPr/>
        </p:nvPicPr>
        <p:blipFill>
          <a:blip r:embed="rId5"/>
          <a:stretch>
            <a:fillRect/>
          </a:stretch>
        </p:blipFill>
        <p:spPr>
          <a:xfrm>
            <a:off x="2373660" y="2409040"/>
            <a:ext cx="4320480" cy="3565595"/>
          </a:xfrm>
          <a:prstGeom prst="rect">
            <a:avLst/>
          </a:prstGeom>
        </p:spPr>
      </p:pic>
    </p:spTree>
    <p:extLst>
      <p:ext uri="{BB962C8B-B14F-4D97-AF65-F5344CB8AC3E}">
        <p14:creationId xmlns:p14="http://schemas.microsoft.com/office/powerpoint/2010/main" xmlns="" val="1616442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1267021050"/>
              </p:ext>
            </p:extLst>
          </p:nvPr>
        </p:nvGraphicFramePr>
        <p:xfrm>
          <a:off x="495300" y="1600210"/>
          <a:ext cx="8039100" cy="47978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2000" dirty="0" smtClean="0">
                          <a:solidFill>
                            <a:schemeClr val="tx1"/>
                          </a:solidFill>
                          <a:cs typeface="+mn-cs"/>
                        </a:rPr>
                        <a:t>نموذج الإفصاح عن الأسهم المدرجة في البورصة والمملوكة من قبل الشخص المطلع لدى الشركة المدرجة والأبناء القصر المشمولين بولايته بشكل مباشر أو غير مباشر (ملحق رقم 6)</a:t>
                      </a:r>
                    </a:p>
                    <a:p>
                      <a:pPr marL="0" indent="0" algn="r" rtl="1">
                        <a:buFont typeface="Arial" panose="020B0604020202020204" pitchFamily="34" charset="0"/>
                        <a:buNone/>
                      </a:pPr>
                      <a:endParaRPr lang="ar-KW" sz="2000"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5"/>
          <a:stretch>
            <a:fillRect/>
          </a:stretch>
        </p:blipFill>
        <p:spPr>
          <a:xfrm>
            <a:off x="978616" y="2643370"/>
            <a:ext cx="7287422" cy="1089248"/>
          </a:xfrm>
          <a:prstGeom prst="rect">
            <a:avLst/>
          </a:prstGeom>
        </p:spPr>
      </p:pic>
      <p:pic>
        <p:nvPicPr>
          <p:cNvPr id="6" name="Picture 5"/>
          <p:cNvPicPr>
            <a:picLocks noChangeAspect="1"/>
          </p:cNvPicPr>
          <p:nvPr/>
        </p:nvPicPr>
        <p:blipFill>
          <a:blip r:embed="rId6"/>
          <a:stretch>
            <a:fillRect/>
          </a:stretch>
        </p:blipFill>
        <p:spPr>
          <a:xfrm>
            <a:off x="985633" y="3732618"/>
            <a:ext cx="7273389" cy="2518104"/>
          </a:xfrm>
          <a:prstGeom prst="rect">
            <a:avLst/>
          </a:prstGeom>
        </p:spPr>
      </p:pic>
    </p:spTree>
    <p:extLst>
      <p:ext uri="{BB962C8B-B14F-4D97-AF65-F5344CB8AC3E}">
        <p14:creationId xmlns:p14="http://schemas.microsoft.com/office/powerpoint/2010/main" xmlns="" val="3784097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rPr>
              <a:t>الهدف من هذه الورشة هو التوعية بالأحكام الجديدة التي تؤثر على تنظيم التعامل في الأوراق المالية للأشخاص المطلعين وفقاً للتعديلات الأخيرة على اللائحة التنفيذية للقانون رقم 7 لسنة 2010 وتعديلاته. </a:t>
            </a:r>
          </a:p>
          <a:p>
            <a:pPr marL="0" lvl="0" indent="0" algn="just" rtl="1" fontAlgn="base">
              <a:spcBef>
                <a:spcPct val="0"/>
              </a:spcBef>
              <a:spcAft>
                <a:spcPts val="600"/>
              </a:spcAft>
              <a:buNone/>
            </a:pPr>
            <a:endParaRPr lang="ar-KW" sz="28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كما تهدف الورشة إلى تعريف المعلومة الداخلية والمطلعين عليها لدى الشركات المدرجة </a:t>
            </a:r>
            <a:r>
              <a:rPr lang="ar-KW" sz="2800" dirty="0">
                <a:solidFill>
                  <a:schemeClr val="tx2"/>
                </a:solidFill>
                <a:latin typeface="Calibri" pitchFamily="34" charset="0"/>
              </a:rPr>
              <a:t>أو جهات أخرى لديها اتصال مباشر معها </a:t>
            </a:r>
            <a:r>
              <a:rPr lang="ar-KW" sz="2800" dirty="0" smtClean="0">
                <a:solidFill>
                  <a:schemeClr val="tx2"/>
                </a:solidFill>
                <a:latin typeface="Calibri" pitchFamily="34" charset="0"/>
              </a:rPr>
              <a:t>وتعريف هذه </a:t>
            </a:r>
            <a:r>
              <a:rPr lang="ar-KW" sz="2800" dirty="0">
                <a:solidFill>
                  <a:schemeClr val="tx2"/>
                </a:solidFill>
                <a:latin typeface="Calibri" pitchFamily="34" charset="0"/>
              </a:rPr>
              <a:t>الشركات بالمسؤوليات والإجراءات </a:t>
            </a:r>
            <a:r>
              <a:rPr lang="ar-KW" sz="2800" dirty="0" smtClean="0">
                <a:solidFill>
                  <a:schemeClr val="tx2"/>
                </a:solidFill>
                <a:latin typeface="Calibri" pitchFamily="34" charset="0"/>
              </a:rPr>
              <a:t>أو المتطلبات الإضافية الناتجة عن التعديلات الأخيرة على اللائحة التنفيذية. </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822364438"/>
              </p:ext>
            </p:extLst>
          </p:nvPr>
        </p:nvGraphicFramePr>
        <p:xfrm>
          <a:off x="495300" y="1600210"/>
          <a:ext cx="8039100" cy="44930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2000" dirty="0" smtClean="0">
                          <a:solidFill>
                            <a:schemeClr val="tx1"/>
                          </a:solidFill>
                          <a:cs typeface="+mn-cs"/>
                        </a:rPr>
                        <a:t>نموذج إفصاح الشخص المطلع لدى الشركة المدرجة </a:t>
                      </a:r>
                      <a:r>
                        <a:rPr lang="ar-KW" sz="2000" b="1" i="0" u="sng" dirty="0" smtClean="0">
                          <a:solidFill>
                            <a:schemeClr val="tx1"/>
                          </a:solidFill>
                          <a:cs typeface="+mn-cs"/>
                        </a:rPr>
                        <a:t>بعد التعامل</a:t>
                      </a:r>
                      <a:r>
                        <a:rPr lang="ar-KW" sz="2000" b="1" i="1" dirty="0" smtClean="0">
                          <a:solidFill>
                            <a:schemeClr val="tx1"/>
                          </a:solidFill>
                          <a:cs typeface="+mn-cs"/>
                        </a:rPr>
                        <a:t> </a:t>
                      </a:r>
                      <a:r>
                        <a:rPr lang="ar-KW" sz="2000" dirty="0" smtClean="0">
                          <a:solidFill>
                            <a:schemeClr val="tx1"/>
                          </a:solidFill>
                          <a:cs typeface="+mn-cs"/>
                        </a:rPr>
                        <a:t>في الأوراق المالية للشركة المدرجة أو الشركة الأم (ملحق رقم 7)</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285750" indent="-285750" algn="r" rtl="1">
                        <a:buFont typeface="Arial" panose="020B0604020202020204" pitchFamily="34" charset="0"/>
                        <a:buChar char="•"/>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3" name="Picture 2"/>
          <p:cNvPicPr>
            <a:picLocks noChangeAspect="1"/>
          </p:cNvPicPr>
          <p:nvPr/>
        </p:nvPicPr>
        <p:blipFill>
          <a:blip r:embed="rId5"/>
          <a:stretch>
            <a:fillRect/>
          </a:stretch>
        </p:blipFill>
        <p:spPr>
          <a:xfrm>
            <a:off x="2468633" y="2402291"/>
            <a:ext cx="4130534" cy="3593525"/>
          </a:xfrm>
          <a:prstGeom prst="rect">
            <a:avLst/>
          </a:prstGeom>
        </p:spPr>
      </p:pic>
    </p:spTree>
    <p:extLst>
      <p:ext uri="{BB962C8B-B14F-4D97-AF65-F5344CB8AC3E}">
        <p14:creationId xmlns:p14="http://schemas.microsoft.com/office/powerpoint/2010/main" xmlns="" val="246256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359665033"/>
              </p:ext>
            </p:extLst>
          </p:nvPr>
        </p:nvGraphicFramePr>
        <p:xfrm>
          <a:off x="495300" y="1600210"/>
          <a:ext cx="8039100" cy="44930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2000" dirty="0" smtClean="0">
                          <a:solidFill>
                            <a:schemeClr val="tx1"/>
                          </a:solidFill>
                          <a:cs typeface="+mn-cs"/>
                        </a:rPr>
                        <a:t>نموذج إفصاح الشخص المطلع لدى الشركة المدرجة </a:t>
                      </a:r>
                      <a:r>
                        <a:rPr lang="ar-KW" sz="2000" b="1" i="0" u="sng" dirty="0" smtClean="0">
                          <a:solidFill>
                            <a:schemeClr val="tx1"/>
                          </a:solidFill>
                          <a:cs typeface="+mn-cs"/>
                        </a:rPr>
                        <a:t>بعد التعامل</a:t>
                      </a:r>
                      <a:r>
                        <a:rPr lang="ar-KW" sz="2000" b="1" i="1" dirty="0" smtClean="0">
                          <a:solidFill>
                            <a:schemeClr val="tx1"/>
                          </a:solidFill>
                          <a:cs typeface="+mn-cs"/>
                        </a:rPr>
                        <a:t> </a:t>
                      </a:r>
                      <a:r>
                        <a:rPr lang="ar-KW" sz="2000" dirty="0" smtClean="0">
                          <a:solidFill>
                            <a:schemeClr val="tx1"/>
                          </a:solidFill>
                          <a:cs typeface="+mn-cs"/>
                        </a:rPr>
                        <a:t>في الأوراق المالية للشركة المدرجة أو الشركة الأم (ملحق رقم 7)</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285750" indent="-285750" algn="r" rtl="1">
                        <a:buFont typeface="Arial" panose="020B0604020202020204" pitchFamily="34" charset="0"/>
                        <a:buChar char="•"/>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5"/>
          <a:stretch>
            <a:fillRect/>
          </a:stretch>
        </p:blipFill>
        <p:spPr>
          <a:xfrm>
            <a:off x="1679290" y="2438696"/>
            <a:ext cx="5709220" cy="3566589"/>
          </a:xfrm>
          <a:prstGeom prst="rect">
            <a:avLst/>
          </a:prstGeom>
        </p:spPr>
      </p:pic>
    </p:spTree>
    <p:extLst>
      <p:ext uri="{BB962C8B-B14F-4D97-AF65-F5344CB8AC3E}">
        <p14:creationId xmlns:p14="http://schemas.microsoft.com/office/powerpoint/2010/main" xmlns="" val="35833408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782130788"/>
              </p:ext>
            </p:extLst>
          </p:nvPr>
        </p:nvGraphicFramePr>
        <p:xfrm>
          <a:off x="495300" y="1600210"/>
          <a:ext cx="8039100" cy="4493086"/>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KW" sz="2000" dirty="0" smtClean="0">
                          <a:solidFill>
                            <a:schemeClr val="tx1"/>
                          </a:solidFill>
                          <a:cs typeface="+mn-cs"/>
                        </a:rPr>
                        <a:t>نموذج إفصاح الشخص المطلع لدى الشركة المدرجة </a:t>
                      </a:r>
                      <a:r>
                        <a:rPr lang="ar-KW" sz="2000" b="1" i="0" u="sng" dirty="0" smtClean="0">
                          <a:solidFill>
                            <a:schemeClr val="tx1"/>
                          </a:solidFill>
                          <a:cs typeface="+mn-cs"/>
                        </a:rPr>
                        <a:t>بعد التعامل</a:t>
                      </a:r>
                      <a:r>
                        <a:rPr lang="ar-KW" sz="2000" b="1" i="1" dirty="0" smtClean="0">
                          <a:solidFill>
                            <a:schemeClr val="tx1"/>
                          </a:solidFill>
                          <a:cs typeface="+mn-cs"/>
                        </a:rPr>
                        <a:t> </a:t>
                      </a:r>
                      <a:r>
                        <a:rPr lang="ar-KW" sz="2000" dirty="0" smtClean="0">
                          <a:solidFill>
                            <a:schemeClr val="tx1"/>
                          </a:solidFill>
                          <a:cs typeface="+mn-cs"/>
                        </a:rPr>
                        <a:t>في الأوراق المالية للشركة المدرجة أو الشركة الأم (ملحق رقم 7)</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92046">
                <a:tc>
                  <a:txBody>
                    <a:bodyPr/>
                    <a:lstStyle/>
                    <a:p>
                      <a:pPr marL="0" indent="0" algn="r" rtl="1">
                        <a:buFont typeface="Arial" panose="020B0604020202020204" pitchFamily="34"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3" name="Picture 2"/>
          <p:cNvPicPr>
            <a:picLocks noChangeAspect="1"/>
          </p:cNvPicPr>
          <p:nvPr/>
        </p:nvPicPr>
        <p:blipFill>
          <a:blip r:embed="rId5"/>
          <a:stretch>
            <a:fillRect/>
          </a:stretch>
        </p:blipFill>
        <p:spPr>
          <a:xfrm>
            <a:off x="973498" y="2780928"/>
            <a:ext cx="7120804" cy="2832896"/>
          </a:xfrm>
          <a:prstGeom prst="rect">
            <a:avLst/>
          </a:prstGeom>
        </p:spPr>
      </p:pic>
    </p:spTree>
    <p:extLst>
      <p:ext uri="{BB962C8B-B14F-4D97-AF65-F5344CB8AC3E}">
        <p14:creationId xmlns:p14="http://schemas.microsoft.com/office/powerpoint/2010/main" xmlns="" val="26254497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299873218"/>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إضافة حالات تعد في حكم تداولات المطلع لدى الشركة المدرجة </a:t>
                      </a:r>
                      <a:br>
                        <a:rPr lang="ar-KW" sz="2400" b="1" kern="1200" dirty="0" smtClean="0">
                          <a:solidFill>
                            <a:schemeClr val="tx1"/>
                          </a:solidFill>
                          <a:latin typeface="+mn-lt"/>
                          <a:ea typeface="+mn-ea"/>
                          <a:cs typeface="+mn-cs"/>
                        </a:rPr>
                      </a:br>
                      <a:r>
                        <a:rPr lang="ar-KW" sz="2400" b="1" kern="1200" dirty="0" smtClean="0">
                          <a:solidFill>
                            <a:schemeClr val="tx1"/>
                          </a:solidFill>
                          <a:latin typeface="+mn-lt"/>
                          <a:ea typeface="+mn-ea"/>
                          <a:cs typeface="+mn-cs"/>
                        </a:rPr>
                        <a:t>(مادة رقم 3-6-2)</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0" indent="0" algn="r" rtl="1">
                        <a:buFont typeface="Arial" charset="0"/>
                        <a:buNone/>
                      </a:pPr>
                      <a:endParaRPr lang="ar-KW" dirty="0" smtClean="0">
                        <a:cs typeface="+mn-cs"/>
                      </a:endParaRPr>
                    </a:p>
                    <a:p>
                      <a:pPr marL="285750" indent="-285750" algn="r" rtl="1">
                        <a:spcBef>
                          <a:spcPts val="1200"/>
                        </a:spcBef>
                        <a:buFont typeface="Arial" charset="0"/>
                        <a:buChar char="•"/>
                      </a:pPr>
                      <a:r>
                        <a:rPr lang="ar-KW" dirty="0" smtClean="0">
                          <a:cs typeface="+mn-cs"/>
                        </a:rPr>
                        <a:t>إذا كان</a:t>
                      </a:r>
                      <a:r>
                        <a:rPr lang="ar-KW" baseline="0" dirty="0" smtClean="0">
                          <a:cs typeface="+mn-cs"/>
                        </a:rPr>
                        <a:t> الشخص المطلع لدى الشركة المدرجة قام بالتداول في الأوراق المالية المصدرة عنها بصفته وكيلاً أو </a:t>
                      </a:r>
                      <a:r>
                        <a:rPr lang="ar-KW" baseline="0" dirty="0" smtClean="0">
                          <a:solidFill>
                            <a:schemeClr val="tx1"/>
                          </a:solidFill>
                          <a:cs typeface="+mn-cs"/>
                        </a:rPr>
                        <a:t>وصياًّ</a:t>
                      </a:r>
                      <a:r>
                        <a:rPr lang="ar-KW" baseline="0" dirty="0" smtClean="0">
                          <a:solidFill>
                            <a:srgbClr val="FF0000"/>
                          </a:solidFill>
                          <a:cs typeface="+mn-cs"/>
                        </a:rPr>
                        <a:t> </a:t>
                      </a:r>
                      <a:r>
                        <a:rPr lang="ar-KW" baseline="0" dirty="0" smtClean="0">
                          <a:cs typeface="+mn-cs"/>
                        </a:rPr>
                        <a:t>أو قيماً.</a:t>
                      </a:r>
                    </a:p>
                    <a:p>
                      <a:pPr marL="285750" indent="-285750" algn="just" rtl="1">
                        <a:spcBef>
                          <a:spcPts val="1200"/>
                        </a:spcBef>
                        <a:buFont typeface="Arial" charset="0"/>
                        <a:buChar char="•"/>
                      </a:pPr>
                      <a:r>
                        <a:rPr lang="ar-KW" baseline="0" dirty="0" smtClean="0">
                          <a:cs typeface="+mn-cs"/>
                        </a:rPr>
                        <a:t>أي شخص اعتباري، يمتلك به شخص مطلع لدى الشركة المدرجة وأولاده القصر المشمولون بولايته نسبة تصل إلى 50% أو أكثر من رأس مال هذا الشخص الاعتباري، سواء بشكل مباشر أو غير مباشر، أو يتحكم في ممارسة أكثر من 50% من حقوق التصويت في أي جمعية عامة لذلك الشخص الاعتباري، وقام بالتداول في الأوراق المالية المصدرة عنها.</a:t>
                      </a:r>
                    </a:p>
                    <a:p>
                      <a:pPr marL="285750" indent="-285750" algn="r" rtl="1">
                        <a:spcBef>
                          <a:spcPts val="1200"/>
                        </a:spcBef>
                        <a:buFont typeface="Arial" charset="0"/>
                        <a:buChar char="•"/>
                      </a:pPr>
                      <a:r>
                        <a:rPr lang="ar-KW" baseline="0" dirty="0" smtClean="0">
                          <a:cs typeface="+mn-cs"/>
                        </a:rPr>
                        <a:t>أي شخص اعتباري قام بالتداول في الأوراق المالية للشركة المدرجة ويكون أحد موظفيه يشغل عضوية مجلس الإدارة لدى تلك الشركة المدرجة.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9733800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Arial"/>
              </a:rPr>
              <a:t>4</a:t>
            </a:r>
            <a:r>
              <a:rPr lang="ar-KW" sz="3600" b="1" dirty="0" smtClean="0">
                <a:solidFill>
                  <a:schemeClr val="tx2"/>
                </a:solidFill>
                <a:latin typeface="Sakkal Majalla" pitchFamily="2" charset="-78"/>
                <a:cs typeface="Arial"/>
              </a:rPr>
              <a:t>. </a:t>
            </a:r>
            <a:r>
              <a:rPr lang="ar-KW" sz="3600" b="1" smtClean="0">
                <a:solidFill>
                  <a:schemeClr val="tx2"/>
                </a:solidFill>
                <a:latin typeface="Sakkal Majalla" pitchFamily="2" charset="-78"/>
                <a:cs typeface="Arial"/>
              </a:rPr>
              <a:t>التزامات البورصة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850613882"/>
              </p:ext>
            </p:extLst>
          </p:nvPr>
        </p:nvGraphicFramePr>
        <p:xfrm>
          <a:off x="495300" y="1600210"/>
          <a:ext cx="8039100" cy="4175760"/>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التزامات البورصة (المادة رقم 3-7)</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0" indent="0" algn="r" rtl="1">
                        <a:buFont typeface="Arial" charset="0"/>
                        <a:buNone/>
                      </a:pPr>
                      <a:endParaRPr lang="ar-KW" dirty="0" smtClean="0">
                        <a:cs typeface="+mn-cs"/>
                      </a:endParaRPr>
                    </a:p>
                    <a:p>
                      <a:pPr marL="0" indent="0" algn="r" rtl="1">
                        <a:buFont typeface="Arial" charset="0"/>
                        <a:buNone/>
                      </a:pPr>
                      <a:r>
                        <a:rPr lang="ar-KW" sz="1800" b="0" dirty="0" smtClean="0">
                          <a:solidFill>
                            <a:schemeClr val="tx1"/>
                          </a:solidFill>
                          <a:cs typeface="+mn-cs"/>
                        </a:rPr>
                        <a:t>يتعين على البورصة</a:t>
                      </a:r>
                      <a:r>
                        <a:rPr lang="ar-KW" sz="1800" b="0" baseline="0" dirty="0" smtClean="0">
                          <a:solidFill>
                            <a:schemeClr val="tx1"/>
                          </a:solidFill>
                          <a:cs typeface="+mn-cs"/>
                        </a:rPr>
                        <a:t> الالتزام بالجوانب التالية:</a:t>
                      </a:r>
                    </a:p>
                    <a:p>
                      <a:pPr marL="0" indent="0" algn="r" rtl="1">
                        <a:buFont typeface="Arial" charset="0"/>
                        <a:buNone/>
                      </a:pPr>
                      <a:endParaRPr lang="ar-KW" sz="1800" b="0" baseline="0" dirty="0" smtClean="0">
                        <a:solidFill>
                          <a:schemeClr val="tx1"/>
                        </a:solidFill>
                        <a:cs typeface="+mn-cs"/>
                      </a:endParaRPr>
                    </a:p>
                    <a:p>
                      <a:pPr marL="285750" indent="-285750" algn="r" defTabSz="914400" rtl="1" eaLnBrk="1" latinLnBrk="0" hangingPunct="1">
                        <a:spcBef>
                          <a:spcPts val="1200"/>
                        </a:spcBef>
                        <a:buFont typeface="Arial" charset="0"/>
                        <a:buChar char="•"/>
                      </a:pPr>
                      <a:r>
                        <a:rPr lang="ar-KW" sz="1800" kern="1200" baseline="0" dirty="0" smtClean="0">
                          <a:solidFill>
                            <a:schemeClr val="dk1"/>
                          </a:solidFill>
                          <a:latin typeface="+mn-lt"/>
                          <a:ea typeface="+mn-ea"/>
                          <a:cs typeface="+mn-cs"/>
                        </a:rPr>
                        <a:t>استلام قوائم الأشخاص المطلعين لدى الشركات المدرجة وتحديثاتها.</a:t>
                      </a:r>
                    </a:p>
                    <a:p>
                      <a:pPr marL="285750" indent="-285750" algn="r" defTabSz="914400" rtl="1" eaLnBrk="1" latinLnBrk="0" hangingPunct="1">
                        <a:spcBef>
                          <a:spcPts val="1200"/>
                        </a:spcBef>
                        <a:buFont typeface="Arial" charset="0"/>
                        <a:buChar char="•"/>
                      </a:pPr>
                      <a:r>
                        <a:rPr lang="ar-KW" sz="1800" kern="1200" baseline="0" dirty="0" smtClean="0">
                          <a:solidFill>
                            <a:schemeClr val="dk1"/>
                          </a:solidFill>
                          <a:latin typeface="+mn-lt"/>
                          <a:ea typeface="+mn-ea"/>
                          <a:cs typeface="+mn-cs"/>
                        </a:rPr>
                        <a:t>التحقق من التزام الأشخاص المطلعين الواردة أسماؤهم في تلك القوائم بأحكام الكتاب العاشر عند تداولهم في الأوراق المالية.</a:t>
                      </a:r>
                    </a:p>
                    <a:p>
                      <a:pPr marL="285750" indent="-285750" algn="r" defTabSz="914400" rtl="1" eaLnBrk="1" latinLnBrk="0" hangingPunct="1">
                        <a:spcBef>
                          <a:spcPts val="1200"/>
                        </a:spcBef>
                        <a:buFont typeface="Arial" charset="0"/>
                        <a:buChar char="•"/>
                      </a:pPr>
                      <a:r>
                        <a:rPr lang="ar-KW" sz="1800" kern="1200" baseline="0" dirty="0" smtClean="0">
                          <a:solidFill>
                            <a:schemeClr val="dk1"/>
                          </a:solidFill>
                          <a:latin typeface="+mn-lt"/>
                          <a:ea typeface="+mn-ea"/>
                          <a:cs typeface="+mn-cs"/>
                        </a:rPr>
                        <a:t>مراعاة تقيد الأشخاص المطلعين لدى الشركات المدرجة بعدم التداول خلال فترات الحظر الموضحة في المادة (3-4-1) من الكتاب العاشر.</a:t>
                      </a:r>
                    </a:p>
                    <a:p>
                      <a:pPr marL="285750" indent="-285750" algn="r" defTabSz="914400" rtl="1" eaLnBrk="1" latinLnBrk="0" hangingPunct="1">
                        <a:spcBef>
                          <a:spcPts val="1200"/>
                        </a:spcBef>
                        <a:buFont typeface="Arial" charset="0"/>
                        <a:buChar char="•"/>
                      </a:pPr>
                      <a:r>
                        <a:rPr lang="ar-KW" sz="1800" kern="1200" baseline="0" dirty="0" smtClean="0">
                          <a:solidFill>
                            <a:schemeClr val="dk1"/>
                          </a:solidFill>
                          <a:latin typeface="+mn-lt"/>
                          <a:ea typeface="+mn-ea"/>
                          <a:cs typeface="+mn-cs"/>
                        </a:rPr>
                        <a:t>استلام إفصاحات الأشخاص المطلعين لدى الشركات المدرجة بعد قيامهم بتداول الأوراق المالية لتلك الشركات</a:t>
                      </a:r>
                      <a:r>
                        <a:rPr lang="ar-KW" sz="1800" kern="1200" baseline="0" dirty="0" smtClean="0">
                          <a:solidFill>
                            <a:schemeClr val="tx1"/>
                          </a:solidFill>
                          <a:latin typeface="+mn-lt"/>
                          <a:ea typeface="+mn-ea"/>
                          <a:cs typeface="+mn-cs"/>
                        </a:rPr>
                        <a:t>، والاعلان عنها.</a:t>
                      </a:r>
                    </a:p>
                    <a:p>
                      <a:pPr marL="0" indent="0" algn="r" rtl="1">
                        <a:buFont typeface="Arial" charset="0"/>
                        <a:buNone/>
                      </a:pPr>
                      <a:endParaRPr lang="en-US" sz="1800" b="1" dirty="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34813896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xmlns=""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800" b="1" dirty="0">
                <a:solidFill>
                  <a:schemeClr val="tx2"/>
                </a:solidFill>
                <a:latin typeface="Calibri" pitchFamily="34" charset="0"/>
              </a:rPr>
              <a:t>مناقشة </a:t>
            </a:r>
            <a:r>
              <a:rPr lang="ar-KW" sz="2800" b="1" dirty="0" smtClean="0">
                <a:solidFill>
                  <a:schemeClr val="tx2"/>
                </a:solidFill>
                <a:latin typeface="Calibri" pitchFamily="34" charset="0"/>
              </a:rPr>
              <a:t>الجوانب التالية المتعلقة باللائحة الجديدة: </a:t>
            </a:r>
            <a:endParaRPr lang="en-US" sz="28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الكتاب المتعلق بموضوع الورشة.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الجوهرية بشأن التعامل في الأوراق المالية للأشخاص المطلعين.</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تفاصيل التغييرات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التزامات البورصة.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a:rPr>
              <a:t>1. الكتاب المتعلق بموضوع الورشة</a:t>
            </a:r>
            <a:endParaRPr lang="en-US" sz="32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xmlns="" val="2544973135"/>
              </p:ext>
            </p:extLst>
          </p:nvPr>
        </p:nvGraphicFramePr>
        <p:xfrm>
          <a:off x="755576" y="1772816"/>
          <a:ext cx="7638995" cy="2667762"/>
        </p:xfrm>
        <a:graphic>
          <a:graphicData uri="http://schemas.openxmlformats.org/drawingml/2006/table">
            <a:tbl>
              <a:tblPr firstRow="1" bandRow="1">
                <a:tableStyleId>{5C22544A-7EE6-4342-B048-85BDC9FD1C3A}</a:tableStyleId>
              </a:tblPr>
              <a:tblGrid>
                <a:gridCol w="1382922"/>
                <a:gridCol w="4609738"/>
                <a:gridCol w="1646335"/>
              </a:tblGrid>
              <a:tr h="514694">
                <a:tc>
                  <a:txBody>
                    <a:bodyPr/>
                    <a:lstStyle/>
                    <a:p>
                      <a:pPr algn="ctr" rtl="1"/>
                      <a:r>
                        <a:rPr lang="ar-KW" sz="1400" b="1" dirty="0" smtClean="0">
                          <a:cs typeface="+mn-cs"/>
                        </a:rPr>
                        <a:t>الفصول المتعلقة بمواضيع الورشة</a:t>
                      </a:r>
                      <a:endParaRPr lang="en-US" sz="1400" b="1" dirty="0">
                        <a:cs typeface="+mn-cs"/>
                      </a:endParaRPr>
                    </a:p>
                  </a:txBody>
                  <a:tcP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وصف </a:t>
                      </a:r>
                      <a:endParaRPr lang="en-US" sz="14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المصدر</a:t>
                      </a:r>
                      <a:endParaRPr lang="en-US" sz="14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2149602">
                <a:tc>
                  <a:txBody>
                    <a:bodyPr/>
                    <a:lstStyle/>
                    <a:p>
                      <a:pPr algn="ctr" rtl="1"/>
                      <a:r>
                        <a:rPr lang="ar-KW" sz="1400" b="1" dirty="0" smtClean="0">
                          <a:cs typeface="+mn-cs"/>
                        </a:rPr>
                        <a:t>الفصل الثالث</a:t>
                      </a:r>
                      <a:endParaRPr lang="en-US" sz="1400" b="1" dirty="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algn="just" rtl="1"/>
                      <a:r>
                        <a:rPr lang="ar-KW" sz="1400" b="1" dirty="0" smtClean="0">
                          <a:cs typeface="+mn-cs"/>
                        </a:rPr>
                        <a:t>يتضمن الكتاب العاشر الأحكام المنظمة للإفصاح والشفافية ويشمل</a:t>
                      </a:r>
                      <a:r>
                        <a:rPr lang="ar-KW" sz="1400" b="1" baseline="0" dirty="0" smtClean="0">
                          <a:cs typeface="+mn-cs"/>
                        </a:rPr>
                        <a:t> ذلك </a:t>
                      </a:r>
                      <a:r>
                        <a:rPr kumimoji="0" lang="ar-KW" sz="1400" b="1" i="0" u="none" strike="noStrike" kern="1200" cap="none" spc="0" normalizeH="0" baseline="0" noProof="0" dirty="0" smtClean="0">
                          <a:ln>
                            <a:noFill/>
                          </a:ln>
                          <a:solidFill>
                            <a:schemeClr val="tx1"/>
                          </a:solidFill>
                          <a:effectLst/>
                          <a:uLnTx/>
                          <a:uFillTx/>
                          <a:latin typeface="+mn-lt"/>
                          <a:ea typeface="+mn-ea"/>
                          <a:cs typeface="+mn-cs"/>
                        </a:rPr>
                        <a:t>شرحاً </a:t>
                      </a:r>
                      <a:r>
                        <a:rPr kumimoji="0" lang="ar-KW" sz="1400" b="1" i="0" u="none" strike="noStrike" kern="1200" cap="none" spc="0" normalizeH="0" baseline="0" noProof="0" dirty="0" smtClean="0">
                          <a:ln>
                            <a:noFill/>
                          </a:ln>
                          <a:solidFill>
                            <a:prstClr val="black"/>
                          </a:solidFill>
                          <a:effectLst/>
                          <a:uLnTx/>
                          <a:uFillTx/>
                          <a:latin typeface="+mn-lt"/>
                          <a:ea typeface="+mn-ea"/>
                          <a:cs typeface="+mn-cs"/>
                        </a:rPr>
                        <a:t>لنطاق التطبيق والأحكام العامة المتعلقة بالكتاب، وتنظيم </a:t>
                      </a:r>
                      <a:r>
                        <a:rPr lang="ar-KW" sz="1400" b="1" baseline="0" dirty="0" smtClean="0">
                          <a:cs typeface="+mn-cs"/>
                        </a:rPr>
                        <a:t>الإفصاح عن المصالح</a:t>
                      </a:r>
                      <a:r>
                        <a:rPr lang="ar-KW" sz="1400" b="1" dirty="0" smtClean="0">
                          <a:cs typeface="+mn-cs"/>
                        </a:rPr>
                        <a:t>، بالإضافة</a:t>
                      </a:r>
                      <a:r>
                        <a:rPr lang="ar-KW" sz="1400" b="1" baseline="0" dirty="0" smtClean="0">
                          <a:cs typeface="+mn-cs"/>
                        </a:rPr>
                        <a:t> إلى تنظيم التعامل في الأوراق المالية للأشخاص المطلعين،</a:t>
                      </a:r>
                      <a:r>
                        <a:rPr lang="ar-KW" sz="1400" b="1" dirty="0" smtClean="0">
                          <a:cs typeface="+mn-cs"/>
                        </a:rPr>
                        <a:t> كما يغطي الكتاب كل ما يتعلق</a:t>
                      </a:r>
                      <a:r>
                        <a:rPr lang="ar-KW" sz="1400" b="1" baseline="0" dirty="0" smtClean="0">
                          <a:cs typeface="+mn-cs"/>
                        </a:rPr>
                        <a:t> بالإفصاح عن المعلومات الجوهرية.</a:t>
                      </a:r>
                      <a:endParaRPr lang="ar-KW" sz="1400" b="1" dirty="0" smtClean="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400" b="1" dirty="0" smtClean="0">
                          <a:cs typeface="+mn-cs"/>
                        </a:rPr>
                        <a:t>الكتاب العاشر</a:t>
                      </a:r>
                    </a:p>
                    <a:p>
                      <a:pPr marL="0" marR="0" indent="0" algn="ctr" defTabSz="914400" rtl="1" eaLnBrk="1" fontAlgn="auto" latinLnBrk="0" hangingPunct="1">
                        <a:lnSpc>
                          <a:spcPct val="100000"/>
                        </a:lnSpc>
                        <a:spcBef>
                          <a:spcPts val="0"/>
                        </a:spcBef>
                        <a:spcAft>
                          <a:spcPts val="0"/>
                        </a:spcAft>
                        <a:buClrTx/>
                        <a:buSzTx/>
                        <a:buFontTx/>
                        <a:buNone/>
                        <a:tabLst/>
                        <a:defRPr/>
                      </a:pPr>
                      <a:r>
                        <a:rPr lang="ar-KW" sz="1400" b="1" dirty="0" smtClean="0">
                          <a:cs typeface="+mn-cs"/>
                        </a:rPr>
                        <a:t>(الإفصاح والشفافية</a:t>
                      </a:r>
                      <a:r>
                        <a:rPr lang="ar-KW" sz="1400" b="1" baseline="0" dirty="0" smtClean="0">
                          <a:cs typeface="+mn-cs"/>
                        </a:rPr>
                        <a:t>)</a:t>
                      </a:r>
                      <a:endParaRPr lang="en-US" sz="1400" b="1" dirty="0" smtClean="0">
                        <a:cs typeface="+mn-cs"/>
                      </a:endParaRPr>
                    </a:p>
                  </a:txBody>
                  <a:tcPr anchor="ct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2.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xmlns="" val="2763202023"/>
              </p:ext>
            </p:extLst>
          </p:nvPr>
        </p:nvGraphicFramePr>
        <p:xfrm>
          <a:off x="683568" y="1628800"/>
          <a:ext cx="7658188" cy="4176465"/>
        </p:xfrm>
        <a:graphic>
          <a:graphicData uri="http://schemas.openxmlformats.org/drawingml/2006/table">
            <a:tbl>
              <a:tblPr firstRow="1" bandRow="1">
                <a:tableStyleId>{5C22544A-7EE6-4342-B048-85BDC9FD1C3A}</a:tableStyleId>
              </a:tblPr>
              <a:tblGrid>
                <a:gridCol w="3829094"/>
                <a:gridCol w="3829094"/>
              </a:tblGrid>
              <a:tr h="481631">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598490">
                <a:tc>
                  <a:txBody>
                    <a:bodyPr/>
                    <a:lstStyle/>
                    <a:p>
                      <a:pPr marL="0" algn="r" defTabSz="914400" rtl="1" eaLnBrk="1" latinLnBrk="0" hangingPunct="1"/>
                      <a:r>
                        <a:rPr lang="ar-KW" sz="1400" b="1" kern="1200" dirty="0" smtClean="0">
                          <a:solidFill>
                            <a:schemeClr val="tx1"/>
                          </a:solidFill>
                          <a:latin typeface="+mn-lt"/>
                          <a:ea typeface="+mn-ea"/>
                          <a:cs typeface="+mn-cs"/>
                        </a:rPr>
                        <a:t>الالتزام بأحكام الفصل الثالث من الكتاب العاشر.</a:t>
                      </a:r>
                      <a:endParaRPr lang="en-US" sz="14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algn="r" defTabSz="914400" rtl="1" eaLnBrk="1" fontAlgn="t" latinLnBrk="0" hangingPunct="1">
                        <a:lnSpc>
                          <a:spcPct val="115000"/>
                        </a:lnSpc>
                        <a:spcBef>
                          <a:spcPts val="0"/>
                        </a:spcBef>
                        <a:spcAft>
                          <a:spcPts val="0"/>
                        </a:spcAft>
                      </a:pPr>
                      <a:r>
                        <a:rPr lang="ar-KW" sz="1400" b="1" kern="1200" dirty="0" smtClean="0">
                          <a:solidFill>
                            <a:schemeClr val="tx1"/>
                          </a:solidFill>
                          <a:latin typeface="+mn-lt"/>
                          <a:ea typeface="+mn-ea"/>
                          <a:cs typeface="+mn-cs"/>
                        </a:rPr>
                        <a:t>تعديل نطاق</a:t>
                      </a:r>
                      <a:r>
                        <a:rPr lang="ar-KW" sz="1400" b="1" kern="1200" baseline="0" dirty="0" smtClean="0">
                          <a:solidFill>
                            <a:schemeClr val="tx1"/>
                          </a:solidFill>
                          <a:latin typeface="+mn-lt"/>
                          <a:ea typeface="+mn-ea"/>
                          <a:cs typeface="+mn-cs"/>
                        </a:rPr>
                        <a:t> </a:t>
                      </a:r>
                      <a:r>
                        <a:rPr lang="ar-KW" sz="1400" b="1" kern="1200" dirty="0" smtClean="0">
                          <a:solidFill>
                            <a:schemeClr val="tx1"/>
                          </a:solidFill>
                          <a:latin typeface="+mn-lt"/>
                          <a:ea typeface="+mn-ea"/>
                          <a:cs typeface="+mn-cs"/>
                        </a:rPr>
                        <a:t>انطباق الأحكام التي تنظم التعامل في الأوراق المالية للأشخاص المطلعين.</a:t>
                      </a:r>
                      <a:endParaRPr lang="en-US" sz="1400" b="1" kern="1200" dirty="0">
                        <a:solidFill>
                          <a:schemeClr val="tx1"/>
                        </a:solidFill>
                        <a:latin typeface="+mn-lt"/>
                        <a:ea typeface="+mn-ea"/>
                        <a:cs typeface="+mn-cs"/>
                      </a:endParaRPr>
                    </a:p>
                  </a:txBody>
                  <a:tcPr marL="68580" marR="68580" marT="0" marB="0" anchor="ctr">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76064">
                <a:tc>
                  <a:txBody>
                    <a:bodyPr/>
                    <a:lstStyle/>
                    <a:p>
                      <a:pPr marL="0" algn="r" defTabSz="914400" rtl="1" eaLnBrk="1" latinLnBrk="0" hangingPunct="1"/>
                      <a:r>
                        <a:rPr lang="ar-KW" sz="1400" b="1" kern="1200" dirty="0" smtClean="0">
                          <a:solidFill>
                            <a:schemeClr val="tx1"/>
                          </a:solidFill>
                          <a:latin typeface="+mn-lt"/>
                          <a:ea typeface="+mn-ea"/>
                          <a:cs typeface="+mn-cs"/>
                        </a:rPr>
                        <a:t>الالتزام بأحكام الفصل الثالث من الكتاب العاشر.</a:t>
                      </a:r>
                      <a:endParaRPr lang="en-US" sz="14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1400" b="1" dirty="0" smtClean="0">
                          <a:cs typeface="+mn-cs"/>
                        </a:rPr>
                        <a:t>تنظيم تعامل الأشخاص المطلعين </a:t>
                      </a:r>
                      <a:r>
                        <a:rPr lang="ar-KW" sz="1400" b="1" baseline="0" dirty="0" smtClean="0">
                          <a:cs typeface="+mn-cs"/>
                        </a:rPr>
                        <a:t>وفقاً لمفهوم المعلومة الداخلية وليس المعلومة الجوهرية.</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96419">
                <a:tc>
                  <a:txBody>
                    <a:bodyPr/>
                    <a:lstStyle/>
                    <a:p>
                      <a:pPr algn="r" rtl="1"/>
                      <a:r>
                        <a:rPr lang="ar-KW" sz="1600" dirty="0" smtClean="0">
                          <a:solidFill>
                            <a:schemeClr val="tx1"/>
                          </a:solidFill>
                        </a:rPr>
                        <a:t>إجراء</a:t>
                      </a:r>
                      <a:r>
                        <a:rPr lang="ar-KW" sz="1600" baseline="0" dirty="0" smtClean="0">
                          <a:solidFill>
                            <a:schemeClr val="tx1"/>
                          </a:solidFill>
                        </a:rPr>
                        <a:t> </a:t>
                      </a:r>
                      <a:r>
                        <a:rPr lang="ar-KW" sz="1600" baseline="0" dirty="0" smtClean="0"/>
                        <a:t>ما يلزم لاستيفاء متطلبات الفصل الثالث الجديدة.</a:t>
                      </a:r>
                      <a:endParaRPr lang="ar-KW" sz="1600" dirty="0"/>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1400" b="1" baseline="0" dirty="0" smtClean="0">
                          <a:cs typeface="+mn-cs"/>
                        </a:rPr>
                        <a:t>تنقيح مسؤوليات الشركة المدرجة واستحداث بعض المسؤوليات الجديدة عليها.</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851888">
                <a:tc>
                  <a:txBody>
                    <a:bodyPr/>
                    <a:lstStyle/>
                    <a:p>
                      <a:pPr marL="0" algn="r" defTabSz="914400" rtl="1" eaLnBrk="1" latinLnBrk="0" hangingPunct="1"/>
                      <a:r>
                        <a:rPr lang="ar-KW" sz="1400" b="1" kern="1200" dirty="0" smtClean="0">
                          <a:solidFill>
                            <a:schemeClr val="tx1"/>
                          </a:solidFill>
                          <a:latin typeface="+mn-lt"/>
                          <a:ea typeface="+mn-ea"/>
                          <a:cs typeface="+mn-cs"/>
                        </a:rPr>
                        <a:t>الالتزام</a:t>
                      </a:r>
                      <a:r>
                        <a:rPr lang="ar-KW" sz="1400" b="1" kern="1200" baseline="0" dirty="0" smtClean="0">
                          <a:solidFill>
                            <a:schemeClr val="tx1"/>
                          </a:solidFill>
                          <a:latin typeface="+mn-lt"/>
                          <a:ea typeface="+mn-ea"/>
                          <a:cs typeface="+mn-cs"/>
                        </a:rPr>
                        <a:t> بفترات حظر التداول ومتطلبات الإفصاح ذات الصلة.</a:t>
                      </a:r>
                      <a:endParaRPr lang="en-US" sz="14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1400" b="1" kern="1200" dirty="0" smtClean="0">
                          <a:solidFill>
                            <a:schemeClr val="tx1"/>
                          </a:solidFill>
                          <a:latin typeface="+mn-lt"/>
                          <a:ea typeface="+mn-ea"/>
                          <a:cs typeface="+mn-cs"/>
                        </a:rPr>
                        <a:t>تعديل أحكام فترات حظر التداول والحالات التي يجوز فيها للشخص المطلع لدى الشركة المدرجة التداول على الأوراق المالية المصدرة عنها.</a:t>
                      </a:r>
                      <a:endParaRPr lang="en-US" sz="1400" b="1" kern="1200" dirty="0" smtClean="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04056">
                <a:tc>
                  <a:txBody>
                    <a:bodyPr/>
                    <a:lstStyle/>
                    <a:p>
                      <a:pPr marL="0" algn="r" defTabSz="914400" rtl="1" eaLnBrk="1" latinLnBrk="0" hangingPunct="1"/>
                      <a:r>
                        <a:rPr lang="ar-KW" sz="1400" b="1" kern="1200" dirty="0" smtClean="0">
                          <a:solidFill>
                            <a:schemeClr val="tx1"/>
                          </a:solidFill>
                          <a:latin typeface="+mn-lt"/>
                          <a:ea typeface="+mn-ea"/>
                          <a:cs typeface="+mn-cs"/>
                        </a:rPr>
                        <a:t>تحديث قوائم</a:t>
                      </a:r>
                      <a:r>
                        <a:rPr lang="ar-KW" sz="1400" b="1" kern="1200" baseline="0" dirty="0" smtClean="0">
                          <a:solidFill>
                            <a:schemeClr val="tx1"/>
                          </a:solidFill>
                          <a:latin typeface="+mn-lt"/>
                          <a:ea typeface="+mn-ea"/>
                          <a:cs typeface="+mn-cs"/>
                        </a:rPr>
                        <a:t> الأشخاص المطلعين لدى الشركات المدرجة بما يتوافق مع أحكام الفصل الثالث من الكتاب العاشر.</a:t>
                      </a:r>
                      <a:endParaRPr lang="en-US" sz="14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400" b="1" kern="1200" dirty="0" smtClean="0">
                          <a:solidFill>
                            <a:schemeClr val="tx1"/>
                          </a:solidFill>
                          <a:latin typeface="+mn-lt"/>
                          <a:ea typeface="+mn-ea"/>
                          <a:cs typeface="+mn-cs"/>
                        </a:rPr>
                        <a:t>تطوير متطلبات إعداد قائمة الأشخاص المطلعين لدى</a:t>
                      </a:r>
                      <a:r>
                        <a:rPr lang="ar-KW" sz="1400" b="1" kern="1200" baseline="0" dirty="0" smtClean="0">
                          <a:solidFill>
                            <a:schemeClr val="tx1"/>
                          </a:solidFill>
                          <a:latin typeface="+mn-lt"/>
                          <a:ea typeface="+mn-ea"/>
                          <a:cs typeface="+mn-cs"/>
                        </a:rPr>
                        <a:t> الشركة المدرجة.</a:t>
                      </a:r>
                      <a:endParaRPr lang="en-US" sz="14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61960">
                <a:tc>
                  <a:txBody>
                    <a:bodyPr/>
                    <a:lstStyle/>
                    <a:p>
                      <a:pPr marL="0" algn="r" defTabSz="914400" rtl="1" eaLnBrk="1" latinLnBrk="0" hangingPunct="1"/>
                      <a:r>
                        <a:rPr lang="ar-KW" sz="1400" b="1" kern="1200" dirty="0" smtClean="0">
                          <a:solidFill>
                            <a:schemeClr val="tx1"/>
                          </a:solidFill>
                          <a:latin typeface="+mn-lt"/>
                          <a:ea typeface="+mn-ea"/>
                          <a:cs typeface="+mn-cs"/>
                        </a:rPr>
                        <a:t>الالتزام بمتطلبات الإفصاح الواردة في الفصل الثالث من الكتاب العاشر.</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400" b="1" kern="1200" dirty="0" smtClean="0">
                          <a:solidFill>
                            <a:schemeClr val="tx1"/>
                          </a:solidFill>
                          <a:latin typeface="+mn-lt"/>
                          <a:ea typeface="+mn-ea"/>
                          <a:cs typeface="+mn-cs"/>
                        </a:rPr>
                        <a:t>تطوير متطلبات إفصاح الشخص المطلع لدى الشركة المدرجة.</a:t>
                      </a:r>
                      <a:endParaRPr lang="en-US" sz="14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xmlns="" val="1963825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2.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xmlns="" val="1872495897"/>
              </p:ext>
            </p:extLst>
          </p:nvPr>
        </p:nvGraphicFramePr>
        <p:xfrm>
          <a:off x="683568" y="1772816"/>
          <a:ext cx="7658188" cy="992666"/>
        </p:xfrm>
        <a:graphic>
          <a:graphicData uri="http://schemas.openxmlformats.org/drawingml/2006/table">
            <a:tbl>
              <a:tblPr firstRow="1" bandRow="1">
                <a:tableStyleId>{5C22544A-7EE6-4342-B048-85BDC9FD1C3A}</a:tableStyleId>
              </a:tblPr>
              <a:tblGrid>
                <a:gridCol w="3829094"/>
                <a:gridCol w="3829094"/>
              </a:tblGrid>
              <a:tr h="336038">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59642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400" b="1" kern="1200" dirty="0" smtClean="0">
                          <a:solidFill>
                            <a:schemeClr val="tx1"/>
                          </a:solidFill>
                          <a:latin typeface="+mn-lt"/>
                          <a:ea typeface="+mn-ea"/>
                          <a:cs typeface="+mn-cs"/>
                        </a:rPr>
                        <a:t>الالتزام</a:t>
                      </a:r>
                      <a:r>
                        <a:rPr lang="ar-KW" sz="1400" b="1" kern="1200" baseline="0" dirty="0" smtClean="0">
                          <a:solidFill>
                            <a:schemeClr val="tx1"/>
                          </a:solidFill>
                          <a:latin typeface="+mn-lt"/>
                          <a:ea typeface="+mn-ea"/>
                          <a:cs typeface="+mn-cs"/>
                        </a:rPr>
                        <a:t> بذات فترات حظر التداول ومتطلبات الإفصاح ذات الصلة.</a:t>
                      </a:r>
                      <a:endParaRPr lang="en-US" sz="1400" b="1" kern="1200" dirty="0" smtClean="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400" b="1" kern="1200" dirty="0" smtClean="0">
                          <a:solidFill>
                            <a:schemeClr val="tx1"/>
                          </a:solidFill>
                          <a:latin typeface="+mn-lt"/>
                          <a:ea typeface="+mn-ea"/>
                          <a:cs typeface="+mn-cs"/>
                        </a:rPr>
                        <a:t>إضافة حالات تعد في حكم تداولات المطلع لدى الشركة المدرجة.</a:t>
                      </a:r>
                      <a:endParaRPr lang="en-US" sz="14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xmlns="" val="3119881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3190925123"/>
              </p:ext>
            </p:extLst>
          </p:nvPr>
        </p:nvGraphicFramePr>
        <p:xfrm>
          <a:off x="495300" y="1600206"/>
          <a:ext cx="8039100" cy="4507515"/>
        </p:xfrm>
        <a:graphic>
          <a:graphicData uri="http://schemas.openxmlformats.org/drawingml/2006/table">
            <a:tbl>
              <a:tblPr firstRow="1" bandRow="1">
                <a:tableStyleId>{5C22544A-7EE6-4342-B048-85BDC9FD1C3A}</a:tableStyleId>
              </a:tblPr>
              <a:tblGrid>
                <a:gridCol w="8039100"/>
              </a:tblGrid>
              <a:tr h="381000">
                <a:tc>
                  <a:txBody>
                    <a:bodyPr/>
                    <a:lstStyle/>
                    <a:p>
                      <a:pPr marL="0" marR="0" algn="r" defTabSz="914400" rtl="1" eaLnBrk="1" fontAlgn="t" latinLnBrk="0" hangingPunct="1">
                        <a:lnSpc>
                          <a:spcPct val="115000"/>
                        </a:lnSpc>
                        <a:spcBef>
                          <a:spcPts val="0"/>
                        </a:spcBef>
                        <a:spcAft>
                          <a:spcPts val="0"/>
                        </a:spcAft>
                      </a:pPr>
                      <a:r>
                        <a:rPr lang="ar-KW" sz="2400" b="1" kern="1200" dirty="0" smtClean="0">
                          <a:solidFill>
                            <a:schemeClr val="tx1"/>
                          </a:solidFill>
                          <a:latin typeface="+mn-lt"/>
                          <a:ea typeface="+mn-ea"/>
                          <a:cs typeface="+mn-cs"/>
                        </a:rPr>
                        <a:t>تعديل نطاق انطباق الأحكام التي تنظم التعامل في الأوراق المالية للأشخاص المطلعين</a:t>
                      </a:r>
                      <a:r>
                        <a:rPr lang="ar-KW" sz="2400" b="1" kern="1200" baseline="0" dirty="0" smtClean="0">
                          <a:solidFill>
                            <a:schemeClr val="tx1"/>
                          </a:solidFill>
                          <a:latin typeface="+mn-lt"/>
                          <a:ea typeface="+mn-ea"/>
                          <a:cs typeface="+mn-cs"/>
                        </a:rPr>
                        <a:t> (مادة رقم 3-1-1)</a:t>
                      </a:r>
                      <a:endParaRPr lang="en-US" sz="2400" b="1" kern="1200" dirty="0" smtClean="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just" rtl="1">
                        <a:spcBef>
                          <a:spcPts val="1200"/>
                        </a:spcBef>
                        <a:buFont typeface="Arial" charset="0"/>
                        <a:buChar char="•"/>
                      </a:pPr>
                      <a:endParaRPr lang="ar-KW" baseline="0" dirty="0" smtClean="0">
                        <a:cs typeface="+mn-cs"/>
                      </a:endParaRPr>
                    </a:p>
                    <a:p>
                      <a:pPr marL="285750" indent="-285750" algn="just" rtl="1">
                        <a:spcBef>
                          <a:spcPts val="1200"/>
                        </a:spcBef>
                        <a:buFont typeface="Arial" charset="0"/>
                        <a:buChar char="•"/>
                      </a:pPr>
                      <a:r>
                        <a:rPr lang="ar-KW" baseline="0" dirty="0" smtClean="0">
                          <a:cs typeface="+mn-cs"/>
                        </a:rPr>
                        <a:t>يسري نطاق تطبيق أحكام الفصل الثالث على </a:t>
                      </a:r>
                      <a:r>
                        <a:rPr lang="ar-KW" b="1" u="sng" baseline="0" dirty="0" smtClean="0">
                          <a:cs typeface="+mn-cs"/>
                        </a:rPr>
                        <a:t>الشركات المدرجة</a:t>
                      </a:r>
                      <a:r>
                        <a:rPr lang="ar-KW" b="0" u="none" baseline="0" dirty="0" smtClean="0">
                          <a:cs typeface="+mn-cs"/>
                        </a:rPr>
                        <a:t> وأعضاء</a:t>
                      </a:r>
                      <a:r>
                        <a:rPr lang="ar-KW" baseline="0" dirty="0" smtClean="0">
                          <a:cs typeface="+mn-cs"/>
                        </a:rPr>
                        <a:t> مجلس الإدارة وأعضاء الجهاز التنفيذي وغيرهم من الأشخاص المطلعين على المعلومات الداخلية، بخلاف ما نص عليه نطاق تطبيق </a:t>
                      </a:r>
                      <a:r>
                        <a:rPr lang="ar-KW" sz="1800" kern="1200" dirty="0" smtClean="0">
                          <a:solidFill>
                            <a:schemeClr val="dk1"/>
                          </a:solidFill>
                          <a:effectLst/>
                          <a:latin typeface="+mn-lt"/>
                          <a:ea typeface="+mn-ea"/>
                          <a:cs typeface="+mn-cs"/>
                        </a:rPr>
                        <a:t>تعليمات الهيئة رقم </a:t>
                      </a:r>
                      <a:r>
                        <a:rPr lang="ar-SA" sz="1800" kern="1200" dirty="0" smtClean="0">
                          <a:solidFill>
                            <a:schemeClr val="dk1"/>
                          </a:solidFill>
                          <a:effectLst/>
                          <a:latin typeface="+mn-lt"/>
                          <a:ea typeface="+mn-ea"/>
                          <a:cs typeface="+mn-cs"/>
                        </a:rPr>
                        <a:t>(هـ.أ.م./</a:t>
                      </a:r>
                      <a:r>
                        <a:rPr lang="ar-SA" sz="1800" kern="1200" dirty="0" err="1" smtClean="0">
                          <a:solidFill>
                            <a:schemeClr val="tx1"/>
                          </a:solidFill>
                          <a:effectLst/>
                          <a:latin typeface="+mn-lt"/>
                          <a:ea typeface="+mn-ea"/>
                          <a:cs typeface="+mn-cs"/>
                        </a:rPr>
                        <a:t>ق.ر</a:t>
                      </a:r>
                      <a:r>
                        <a:rPr lang="ar-SA" sz="1800" kern="1200" dirty="0" smtClean="0">
                          <a:solidFill>
                            <a:schemeClr val="tx1"/>
                          </a:solidFill>
                          <a:effectLst/>
                          <a:latin typeface="+mn-lt"/>
                          <a:ea typeface="+mn-ea"/>
                          <a:cs typeface="+mn-cs"/>
                        </a:rPr>
                        <a:t>/</a:t>
                      </a:r>
                      <a:r>
                        <a:rPr lang="ar-SA" sz="1800" kern="1200" dirty="0" err="1" smtClean="0">
                          <a:solidFill>
                            <a:schemeClr val="tx1"/>
                          </a:solidFill>
                          <a:effectLst/>
                          <a:latin typeface="+mn-lt"/>
                          <a:ea typeface="+mn-ea"/>
                          <a:cs typeface="+mn-cs"/>
                        </a:rPr>
                        <a:t>ح.ش</a:t>
                      </a:r>
                      <a:r>
                        <a:rPr lang="ar-SA" sz="1800" kern="1200" dirty="0" smtClean="0">
                          <a:solidFill>
                            <a:schemeClr val="tx1"/>
                          </a:solidFill>
                          <a:effectLst/>
                          <a:latin typeface="+mn-lt"/>
                          <a:ea typeface="+mn-ea"/>
                          <a:cs typeface="+mn-cs"/>
                        </a:rPr>
                        <a:t>/5/</a:t>
                      </a:r>
                      <a:r>
                        <a:rPr lang="ar-KW" sz="1800" kern="1200" dirty="0" smtClean="0">
                          <a:solidFill>
                            <a:schemeClr val="tx1"/>
                          </a:solidFill>
                          <a:effectLst/>
                          <a:latin typeface="+mn-lt"/>
                          <a:ea typeface="+mn-ea"/>
                          <a:cs typeface="+mn-cs"/>
                        </a:rPr>
                        <a:t> </a:t>
                      </a:r>
                      <a:r>
                        <a:rPr lang="ar-SA" sz="1800" strike="noStrike" kern="1200" dirty="0" smtClean="0">
                          <a:solidFill>
                            <a:schemeClr val="tx1"/>
                          </a:solidFill>
                          <a:effectLst/>
                          <a:latin typeface="+mn-lt"/>
                          <a:ea typeface="+mn-ea"/>
                          <a:cs typeface="+mn-cs"/>
                        </a:rPr>
                        <a:t>2013</a:t>
                      </a:r>
                      <a:r>
                        <a:rPr lang="ar-SA" sz="1800" kern="1200" dirty="0" smtClean="0">
                          <a:solidFill>
                            <a:schemeClr val="dk1"/>
                          </a:solidFill>
                          <a:effectLst/>
                          <a:latin typeface="+mn-lt"/>
                          <a:ea typeface="+mn-ea"/>
                          <a:cs typeface="+mn-cs"/>
                        </a:rPr>
                        <a:t>) بشأن تنظيم التعامل في الأوراق المالية لأعضاء مجلس الإدارة وأعضاء الجهاز التنفيذي و غيرهم من الأشخاص المطلعين في الشركات المساهمة وطريقة الإفصاح عنها</a:t>
                      </a:r>
                      <a:r>
                        <a:rPr lang="ar-KW" sz="1800" kern="1200" dirty="0" smtClean="0">
                          <a:solidFill>
                            <a:schemeClr val="dk1"/>
                          </a:solidFill>
                          <a:effectLst/>
                          <a:latin typeface="+mn-lt"/>
                          <a:ea typeface="+mn-ea"/>
                          <a:cs typeface="+mn-cs"/>
                        </a:rPr>
                        <a:t>، والتي شملت كافة الشركات المساهمة.</a:t>
                      </a:r>
                      <a:endParaRPr lang="ar-KW" baseline="0" dirty="0" smtClean="0">
                        <a:cs typeface="+mn-cs"/>
                      </a:endParaRP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4286817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899349984"/>
              </p:ext>
            </p:extLst>
          </p:nvPr>
        </p:nvGraphicFramePr>
        <p:xfrm>
          <a:off x="495300" y="1600206"/>
          <a:ext cx="8039100" cy="4507515"/>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2400" b="1" dirty="0" smtClean="0">
                          <a:solidFill>
                            <a:schemeClr val="tx1"/>
                          </a:solidFill>
                          <a:cs typeface="+mn-cs"/>
                        </a:rPr>
                        <a:t>تنظيم تعامل الأشخاص المطلعين </a:t>
                      </a:r>
                      <a:r>
                        <a:rPr lang="ar-KW" sz="2400" b="1" baseline="0" dirty="0" smtClean="0">
                          <a:solidFill>
                            <a:schemeClr val="tx1"/>
                          </a:solidFill>
                          <a:cs typeface="+mn-cs"/>
                        </a:rPr>
                        <a:t>وفقاً لمفهوم المعلومة الداخلية وليس المعلومة الجوهرية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just" rtl="1">
                        <a:buFont typeface="Arial" charset="0"/>
                        <a:buChar char="•"/>
                      </a:pPr>
                      <a:endParaRPr lang="ar-KW" baseline="0" dirty="0" smtClean="0">
                        <a:cs typeface="+mn-cs"/>
                      </a:endParaRPr>
                    </a:p>
                    <a:p>
                      <a:pPr marL="285750" indent="-285750" algn="just" rtl="1">
                        <a:buFont typeface="Arial" charset="0"/>
                        <a:buChar char="•"/>
                      </a:pPr>
                      <a:r>
                        <a:rPr lang="ar-KW" baseline="0" dirty="0" smtClean="0">
                          <a:cs typeface="+mn-cs"/>
                        </a:rPr>
                        <a:t>تم تنظيم تعاملات الأشخاص المطلعين بناءً على إمكانية وصولهم إلى معلومات داخلية عن الشركة المدرجة والتي تختلف عن المعلومة الجوهرية حسبما كان التنظيم السابق في تعليمات الهيئة رقم </a:t>
                      </a:r>
                      <a:r>
                        <a:rPr lang="ar-SA" sz="1800" kern="1200" dirty="0" smtClean="0">
                          <a:solidFill>
                            <a:schemeClr val="dk1"/>
                          </a:solidFill>
                          <a:effectLst/>
                          <a:latin typeface="+mn-lt"/>
                          <a:ea typeface="+mn-ea"/>
                          <a:cs typeface="+mn-cs"/>
                        </a:rPr>
                        <a:t>(هـ.أ.م./ق.ر/ح.ش/5/2013)</a:t>
                      </a:r>
                      <a:r>
                        <a:rPr lang="ar-KW" baseline="0" dirty="0" smtClean="0">
                          <a:cs typeface="+mn-cs"/>
                        </a:rPr>
                        <a:t>، وعرف الكتاب الأول – التعريفات – </a:t>
                      </a:r>
                      <a:r>
                        <a:rPr lang="ar-KW" dirty="0" smtClean="0"/>
                        <a:t>المعلومات الداخلية بأنها المعلومات أو البيانات غير المعلن عنها للجمهور والتي لو أعلن عنها يكون من شأنها التأثير على سعر أو تداولات الورقة المالية،</a:t>
                      </a:r>
                      <a:r>
                        <a:rPr lang="ar-KW" baseline="0" dirty="0" smtClean="0"/>
                        <a:t> وهو ما يختلف عن تعريف المعلومات الجوهرية والتي يجب الإفصاح عنها بشكل فوري وفقاً لمقتضيات الفصل الرابع – الإفصاح عن المعلومات الجوهرية – من الكتاب العاشر. </a:t>
                      </a:r>
                      <a:endParaRPr lang="ar-KW" baseline="0" dirty="0" smtClean="0">
                        <a:cs typeface="+mn-cs"/>
                      </a:endParaRP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1459942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xmlns="" val="2177543013"/>
              </p:ext>
            </p:extLst>
          </p:nvPr>
        </p:nvGraphicFramePr>
        <p:xfrm>
          <a:off x="495300" y="1341848"/>
          <a:ext cx="8039100" cy="5177792"/>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t" latinLnBrk="0" hangingPunct="1">
                        <a:lnSpc>
                          <a:spcPct val="115000"/>
                        </a:lnSpc>
                        <a:spcBef>
                          <a:spcPts val="0"/>
                        </a:spcBef>
                        <a:spcAft>
                          <a:spcPts val="0"/>
                        </a:spcAft>
                        <a:buClrTx/>
                        <a:buSzTx/>
                        <a:buFontTx/>
                        <a:buNone/>
                        <a:tabLst/>
                        <a:defRPr/>
                      </a:pPr>
                      <a:r>
                        <a:rPr lang="ar-KW" sz="2400" b="1" baseline="0" dirty="0" smtClean="0">
                          <a:solidFill>
                            <a:schemeClr val="tx1"/>
                          </a:solidFill>
                          <a:cs typeface="+mn-cs"/>
                        </a:rPr>
                        <a:t>تنقيح مسؤوليات الشركة المدرجة واستحداث بعض المسؤوليات الجديدة عليها (مادة رقم 3-2)</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879344">
                <a:tc>
                  <a:txBody>
                    <a:bodyPr/>
                    <a:lstStyle/>
                    <a:p>
                      <a:pPr marL="457200" lvl="1" indent="0" algn="r" rtl="1">
                        <a:buFont typeface="Arial" panose="020B0604020202020204" pitchFamily="34" charset="0"/>
                        <a:buNone/>
                      </a:pPr>
                      <a:endParaRPr lang="ar-KW" sz="1100" baseline="0" dirty="0" smtClean="0">
                        <a:cs typeface="+mn-cs"/>
                      </a:endParaRPr>
                    </a:p>
                    <a:p>
                      <a:pPr marL="285750" lvl="0" indent="-285750" algn="just" rtl="1">
                        <a:buFont typeface="Arial" panose="020B0604020202020204" pitchFamily="34" charset="0"/>
                        <a:buChar char="•"/>
                      </a:pPr>
                      <a:r>
                        <a:rPr lang="ar-KW" baseline="0" dirty="0" smtClean="0">
                          <a:cs typeface="+mn-cs"/>
                        </a:rPr>
                        <a:t>يجب على الشركة المدرجة أن تحصل على</a:t>
                      </a:r>
                      <a:r>
                        <a:rPr lang="ar-KW" u="sng" baseline="0" dirty="0" smtClean="0">
                          <a:cs typeface="+mn-cs"/>
                        </a:rPr>
                        <a:t> </a:t>
                      </a:r>
                      <a:r>
                        <a:rPr lang="ar-KW" b="1" u="sng" baseline="0" dirty="0" smtClean="0">
                          <a:cs typeface="+mn-cs"/>
                        </a:rPr>
                        <a:t>إقرار</a:t>
                      </a:r>
                      <a:r>
                        <a:rPr lang="ar-KW" u="sng" baseline="0" dirty="0" smtClean="0">
                          <a:cs typeface="+mn-cs"/>
                        </a:rPr>
                        <a:t> </a:t>
                      </a:r>
                      <a:r>
                        <a:rPr lang="ar-KW" baseline="0" dirty="0" smtClean="0">
                          <a:cs typeface="+mn-cs"/>
                        </a:rPr>
                        <a:t>من كل الأشخاص المطلعين لديها يتضمن علمهم بأنهم يحوزون معلومات داخلية تتعلق بالشركة وعملائها، وأنهم على علم بإدراجهم ضمن قائمة الأشخاص المطلعين لديها، وتحملهم الآثار القانونية المترتبة على اطلاعهم على المعلومات الداخلية المتعلقة بالشركة وعملائها، وأنهم على بينة بالجزاءات المترتبة على سوء الاستخدام والتداول غير السليم والتزامهم بإشعار الشركة تداولاتهم ذات الصلة، وذلك بخلاف </a:t>
                      </a:r>
                      <a:r>
                        <a:rPr lang="ar-KW" baseline="0" dirty="0" smtClean="0">
                          <a:solidFill>
                            <a:schemeClr val="tx1"/>
                          </a:solidFill>
                          <a:cs typeface="+mn-cs"/>
                        </a:rPr>
                        <a:t>مسؤوليات </a:t>
                      </a:r>
                      <a:r>
                        <a:rPr lang="ar-KW" baseline="0" dirty="0" smtClean="0">
                          <a:cs typeface="+mn-cs"/>
                        </a:rPr>
                        <a:t>الشركة سابقاً بأن تضع ضوابط داخلية معتمدة في هذا المجال.</a:t>
                      </a:r>
                    </a:p>
                    <a:p>
                      <a:pPr marL="457200" lvl="1" indent="0" algn="just" rtl="1">
                        <a:buFont typeface="Arial" panose="020B0604020202020204" pitchFamily="34" charset="0"/>
                        <a:buNone/>
                      </a:pPr>
                      <a:endParaRPr lang="ar-KW" baseline="0" dirty="0" smtClean="0">
                        <a:cs typeface="+mn-cs"/>
                      </a:endParaRPr>
                    </a:p>
                    <a:p>
                      <a:pPr marL="285750" lvl="0" indent="-285750" algn="just" rtl="1">
                        <a:buFont typeface="Arial" panose="020B0604020202020204" pitchFamily="34" charset="0"/>
                        <a:buChar char="•"/>
                      </a:pPr>
                      <a:r>
                        <a:rPr lang="ar-KW" baseline="0" dirty="0" smtClean="0">
                          <a:cs typeface="+mn-cs"/>
                        </a:rPr>
                        <a:t>يجب على الشركة المدرجة أن تحتفظ بشكل دائم بسجل يتضمن: </a:t>
                      </a:r>
                    </a:p>
                    <a:p>
                      <a:pPr marL="742950" lvl="1" indent="-285750" algn="just" rtl="1">
                        <a:buFontTx/>
                        <a:buChar char="-"/>
                      </a:pPr>
                      <a:r>
                        <a:rPr lang="ar-KW" baseline="0" dirty="0" smtClean="0">
                          <a:cs typeface="+mn-cs"/>
                        </a:rPr>
                        <a:t>الإفصاحات والإخطارات الخاصة بالمطلعين.</a:t>
                      </a:r>
                    </a:p>
                    <a:p>
                      <a:pPr marL="742950" lvl="1" indent="-285750" algn="just" rtl="1">
                        <a:buFontTx/>
                        <a:buChar char="-"/>
                      </a:pPr>
                      <a:r>
                        <a:rPr lang="ar-KW" baseline="0" dirty="0" smtClean="0">
                          <a:cs typeface="+mn-cs"/>
                        </a:rPr>
                        <a:t>بياناً مفصلاً ودقيقاً عن المكافآت والرواتب والحوافز والمزايا المالية الأخرى التي يستحقها كل عضو من أعضاء مجلس إدارة الشركة وأعضاء </a:t>
                      </a:r>
                      <a:r>
                        <a:rPr lang="ar-KW" baseline="0" dirty="0" smtClean="0">
                          <a:solidFill>
                            <a:schemeClr val="tx1"/>
                          </a:solidFill>
                          <a:cs typeface="+mn-cs"/>
                        </a:rPr>
                        <a:t>إدارتها التنفيذية، على أن يتم تضمينه في تقارير الجمعية العامة، </a:t>
                      </a:r>
                      <a:r>
                        <a:rPr lang="ar-KW" baseline="0" dirty="0" smtClean="0">
                          <a:cs typeface="+mn-cs"/>
                        </a:rPr>
                        <a:t>ويكون من حق أصحاب الشأن الاطلاع على هذا السجل خلال ساعات العمل المعتادة.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0">
                <a:tc>
                  <a:txBody>
                    <a:bodyPr/>
                    <a:lstStyle/>
                    <a:p>
                      <a:pPr marL="457200" lvl="1" indent="0" algn="just" rtl="1">
                        <a:buFont typeface="Arial" panose="020B0604020202020204" pitchFamily="34"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xmlns="" val="3286459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5392</TotalTime>
  <Words>1565</Words>
  <Application>Microsoft Office PowerPoint</Application>
  <PresentationFormat>On-screen Show (4:3)</PresentationFormat>
  <Paragraphs>167</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ورشة عمل </vt:lpstr>
      <vt:lpstr>مقدمــــــــة</vt:lpstr>
      <vt:lpstr>جدول أعمال الورشة</vt:lpstr>
      <vt:lpstr>1. الكتاب المتعلق بموضوع الورشة</vt:lpstr>
      <vt:lpstr>2. التغييرات الجوهرية</vt:lpstr>
      <vt:lpstr>2.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 </vt:lpstr>
      <vt:lpstr> </vt:lpstr>
      <vt:lpstr> </vt:lpstr>
      <vt:lpstr> </vt:lpstr>
      <vt:lpstr> </vt:lpstr>
      <vt:lpstr>3. تفاصيل التغييرات الجوهرية</vt:lpstr>
      <vt:lpstr> </vt:lpstr>
      <vt:lpstr> </vt:lpstr>
      <vt:lpstr> </vt:lpstr>
      <vt:lpstr> </vt:lpstr>
      <vt:lpstr> </vt:lpstr>
      <vt:lpstr>3. تفاصيل التغييرات الجوهرية</vt:lpstr>
      <vt:lpstr>4. التزامات البورصة</vt:lpstr>
      <vt:lpstr>شــكــراً</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UC</cp:lastModifiedBy>
  <cp:revision>141</cp:revision>
  <cp:lastPrinted>2015-12-09T05:04:41Z</cp:lastPrinted>
  <dcterms:created xsi:type="dcterms:W3CDTF">2014-09-25T11:33:14Z</dcterms:created>
  <dcterms:modified xsi:type="dcterms:W3CDTF">2015-12-25T14:51:47Z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3d2e083e-56bc-4045-86c2-87a9cbd82fb8</vt:lpwstr>
  </property>
  <property fmtid="{D5CDD505-2E9C-101B-9397-08002B2CF9AE}" pid="3" name="CMAClassification">
    <vt:lpwstr>Internal</vt:lpwstr>
  </property>
</Properties>
</file>